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0" r:id="rId58"/>
    <p:sldId id="271" r:id="rId59"/>
    <p:sldId id="272" r:id="rId60"/>
    <p:sldId id="273" r:id="rId61"/>
    <p:sldId id="274" r:id="rId62"/>
    <p:sldId id="275" r:id="rId63"/>
    <p:sldId id="276" r:id="rId64"/>
    <p:sldId id="277" r:id="rId65"/>
    <p:sldId id="278" r:id="rId66"/>
    <p:sldId id="279" r:id="rId67"/>
    <p:sldId id="280" r:id="rId68"/>
    <p:sldId id="281" r:id="rId69"/>
    <p:sldId id="282" r:id="rId70"/>
    <p:sldId id="283" r:id="rId71"/>
    <p:sldId id="284" r:id="rId72"/>
    <p:sldId id="285" r:id="rId73"/>
    <p:sldId id="286" r:id="rId74"/>
    <p:sldId id="287" r:id="rId75"/>
    <p:sldId id="288" r:id="rId76"/>
    <p:sldId id="289" r:id="rId77"/>
    <p:sldId id="290" r:id="rId78"/>
    <p:sldId id="291" r:id="rId79"/>
    <p:sldId id="292" r:id="rId80"/>
    <p:sldId id="293" r:id="rId81"/>
    <p:sldId id="294" r:id="rId82"/>
    <p:sldId id="295" r:id="rId83"/>
    <p:sldId id="296" r:id="rId84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Bukhari Script" charset="1" panose="00000500000000000000"/>
      <p:regular r:id="rId12"/>
    </p:embeddedFont>
    <p:embeddedFont>
      <p:font typeface="Intro Rust" charset="1" panose="00000500000000000000"/>
      <p:regular r:id="rId13"/>
    </p:embeddedFont>
    <p:embeddedFont>
      <p:font typeface="HK Modular" charset="1" panose="00000800000000000000"/>
      <p:regular r:id="rId14"/>
    </p:embeddedFont>
    <p:embeddedFont>
      <p:font typeface="Open Sans Light" charset="1" panose="020B0306030504020204"/>
      <p:regular r:id="rId15"/>
    </p:embeddedFont>
    <p:embeddedFont>
      <p:font typeface="Open Sans Light Bold" charset="1" panose="020B08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Light Bold Italics" charset="1" panose="020B0806030504020204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  <p:embeddedFont>
      <p:font typeface="Open Sans Italics" charset="1" panose="020B0606030504020204"/>
      <p:regular r:id="rId21"/>
    </p:embeddedFont>
    <p:embeddedFont>
      <p:font typeface="Open Sans Bold Italics" charset="1" panose="020B0806030504020204"/>
      <p:regular r:id="rId22"/>
    </p:embeddedFont>
    <p:embeddedFont>
      <p:font typeface="Open Sans Extra Bold" charset="1" panose="020B0906030804020204"/>
      <p:regular r:id="rId23"/>
    </p:embeddedFont>
    <p:embeddedFont>
      <p:font typeface="Open Sans Extra Bold Italics" charset="1" panose="020B0906030804020204"/>
      <p:regular r:id="rId24"/>
    </p:embeddedFont>
    <p:embeddedFont>
      <p:font typeface="ABeeZee" charset="1" panose="02000000000000000000"/>
      <p:regular r:id="rId25"/>
    </p:embeddedFont>
    <p:embeddedFont>
      <p:font typeface="ABeeZee Bold" charset="1" panose="02000000000000000000"/>
      <p:regular r:id="rId26"/>
    </p:embeddedFont>
    <p:embeddedFont>
      <p:font typeface="ABeeZee Italics" charset="1" panose="02000000000000000000"/>
      <p:regular r:id="rId27"/>
    </p:embeddedFont>
    <p:embeddedFont>
      <p:font typeface="ABeeZee Bold Italics" charset="1" panose="02000000000000000000"/>
      <p:regular r:id="rId28"/>
    </p:embeddedFont>
    <p:embeddedFont>
      <p:font typeface="Open Sauce" charset="1" panose="00000500000000000000"/>
      <p:regular r:id="rId29"/>
    </p:embeddedFont>
    <p:embeddedFont>
      <p:font typeface="Open Sauce Bold" charset="1" panose="00000800000000000000"/>
      <p:regular r:id="rId30"/>
    </p:embeddedFont>
    <p:embeddedFont>
      <p:font typeface="Open Sauce Italics" charset="1" panose="00000500000000000000"/>
      <p:regular r:id="rId31"/>
    </p:embeddedFont>
    <p:embeddedFont>
      <p:font typeface="Open Sauce Bold Italics" charset="1" panose="00000800000000000000"/>
      <p:regular r:id="rId32"/>
    </p:embeddedFont>
    <p:embeddedFont>
      <p:font typeface="Open Sauce SemiBold" charset="1" panose="00000700000000000000"/>
      <p:regular r:id="rId33"/>
    </p:embeddedFont>
    <p:embeddedFont>
      <p:font typeface="Open Sauce SemiBold Bold" charset="1" panose="00000A00000000000000"/>
      <p:regular r:id="rId34"/>
    </p:embeddedFont>
    <p:embeddedFont>
      <p:font typeface="Open Sauce SemiBold Italics" charset="1" panose="00000700000000000000"/>
      <p:regular r:id="rId35"/>
    </p:embeddedFont>
    <p:embeddedFont>
      <p:font typeface="Open Sauce SemiBold Bold Italics" charset="1" panose="00000A00000000000000"/>
      <p:regular r:id="rId36"/>
    </p:embeddedFont>
    <p:embeddedFont>
      <p:font typeface="Neue Einstellung Bold" charset="1" panose="00000800000000000000"/>
      <p:regular r:id="rId37"/>
    </p:embeddedFont>
    <p:embeddedFont>
      <p:font typeface="Neue Einstellung Bold Bold" charset="1" panose="00000A00000000000000"/>
      <p:regular r:id="rId38"/>
    </p:embeddedFont>
    <p:embeddedFont>
      <p:font typeface="Lovelace" charset="1" panose="00000500000000000000"/>
      <p:regular r:id="rId39"/>
    </p:embeddedFont>
    <p:embeddedFont>
      <p:font typeface="Lovelace Bold" charset="1" panose="00000700000000000000"/>
      <p:regular r:id="rId40"/>
    </p:embeddedFont>
    <p:embeddedFont>
      <p:font typeface="Lovelace Italics" charset="1" panose="00000500000000000000"/>
      <p:regular r:id="rId41"/>
    </p:embeddedFont>
    <p:embeddedFont>
      <p:font typeface="Lovelace Bold Italics" charset="1" panose="00000700000000000000"/>
      <p:regular r:id="rId42"/>
    </p:embeddedFont>
    <p:embeddedFont>
      <p:font typeface="Bungee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55" Target="slides/slide12.xml" Type="http://schemas.openxmlformats.org/officeDocument/2006/relationships/slide"/><Relationship Id="rId56" Target="slides/slide13.xml" Type="http://schemas.openxmlformats.org/officeDocument/2006/relationships/slide"/><Relationship Id="rId57" Target="slides/slide14.xml" Type="http://schemas.openxmlformats.org/officeDocument/2006/relationships/slide"/><Relationship Id="rId58" Target="slides/slide15.xml" Type="http://schemas.openxmlformats.org/officeDocument/2006/relationships/slide"/><Relationship Id="rId59" Target="slides/slide16.xml" Type="http://schemas.openxmlformats.org/officeDocument/2006/relationships/slide"/><Relationship Id="rId6" Target="fonts/font6.fntdata" Type="http://schemas.openxmlformats.org/officeDocument/2006/relationships/font"/><Relationship Id="rId60" Target="slides/slide17.xml" Type="http://schemas.openxmlformats.org/officeDocument/2006/relationships/slide"/><Relationship Id="rId61" Target="slides/slide18.xml" Type="http://schemas.openxmlformats.org/officeDocument/2006/relationships/slide"/><Relationship Id="rId62" Target="slides/slide19.xml" Type="http://schemas.openxmlformats.org/officeDocument/2006/relationships/slide"/><Relationship Id="rId63" Target="slides/slide20.xml" Type="http://schemas.openxmlformats.org/officeDocument/2006/relationships/slide"/><Relationship Id="rId64" Target="slides/slide21.xml" Type="http://schemas.openxmlformats.org/officeDocument/2006/relationships/slide"/><Relationship Id="rId65" Target="slides/slide22.xml" Type="http://schemas.openxmlformats.org/officeDocument/2006/relationships/slide"/><Relationship Id="rId66" Target="slides/slide23.xml" Type="http://schemas.openxmlformats.org/officeDocument/2006/relationships/slide"/><Relationship Id="rId67" Target="slides/slide24.xml" Type="http://schemas.openxmlformats.org/officeDocument/2006/relationships/slide"/><Relationship Id="rId68" Target="slides/slide25.xml" Type="http://schemas.openxmlformats.org/officeDocument/2006/relationships/slide"/><Relationship Id="rId69" Target="slides/slide26.xml" Type="http://schemas.openxmlformats.org/officeDocument/2006/relationships/slide"/><Relationship Id="rId7" Target="fonts/font7.fntdata" Type="http://schemas.openxmlformats.org/officeDocument/2006/relationships/font"/><Relationship Id="rId70" Target="slides/slide27.xml" Type="http://schemas.openxmlformats.org/officeDocument/2006/relationships/slide"/><Relationship Id="rId71" Target="slides/slide28.xml" Type="http://schemas.openxmlformats.org/officeDocument/2006/relationships/slide"/><Relationship Id="rId72" Target="slides/slide29.xml" Type="http://schemas.openxmlformats.org/officeDocument/2006/relationships/slide"/><Relationship Id="rId73" Target="slides/slide30.xml" Type="http://schemas.openxmlformats.org/officeDocument/2006/relationships/slide"/><Relationship Id="rId74" Target="slides/slide31.xml" Type="http://schemas.openxmlformats.org/officeDocument/2006/relationships/slide"/><Relationship Id="rId75" Target="slides/slide32.xml" Type="http://schemas.openxmlformats.org/officeDocument/2006/relationships/slide"/><Relationship Id="rId76" Target="slides/slide33.xml" Type="http://schemas.openxmlformats.org/officeDocument/2006/relationships/slide"/><Relationship Id="rId77" Target="slides/slide34.xml" Type="http://schemas.openxmlformats.org/officeDocument/2006/relationships/slide"/><Relationship Id="rId78" Target="slides/slide35.xml" Type="http://schemas.openxmlformats.org/officeDocument/2006/relationships/slide"/><Relationship Id="rId79" Target="slides/slide36.xml" Type="http://schemas.openxmlformats.org/officeDocument/2006/relationships/slide"/><Relationship Id="rId8" Target="fonts/font8.fntdata" Type="http://schemas.openxmlformats.org/officeDocument/2006/relationships/font"/><Relationship Id="rId80" Target="slides/slide37.xml" Type="http://schemas.openxmlformats.org/officeDocument/2006/relationships/slide"/><Relationship Id="rId81" Target="slides/slide38.xml" Type="http://schemas.openxmlformats.org/officeDocument/2006/relationships/slide"/><Relationship Id="rId82" Target="slides/slide39.xml" Type="http://schemas.openxmlformats.org/officeDocument/2006/relationships/slide"/><Relationship Id="rId83" Target="slides/slide40.xml" Type="http://schemas.openxmlformats.org/officeDocument/2006/relationships/slide"/><Relationship Id="rId84" Target="slides/slide41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Relationship Id="rId7" Target="../media/image7.png" Type="http://schemas.openxmlformats.org/officeDocument/2006/relationships/image"/><Relationship Id="rId8" Target="../media/image8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png" Type="http://schemas.openxmlformats.org/officeDocument/2006/relationships/image"/><Relationship Id="rId4" Target="../media/image66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68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72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svg" Type="http://schemas.openxmlformats.org/officeDocument/2006/relationships/image"/><Relationship Id="rId2" Target="../media/image36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Relationship Id="rId8" Target="../media/image78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81.png" Type="http://schemas.openxmlformats.org/officeDocument/2006/relationships/image"/><Relationship Id="rId4" Target="../media/image76.png" Type="http://schemas.openxmlformats.org/officeDocument/2006/relationships/image"/><Relationship Id="rId5" Target="../media/image77.svg" Type="http://schemas.openxmlformats.org/officeDocument/2006/relationships/image"/><Relationship Id="rId6" Target="../media/image8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31.png" Type="http://schemas.openxmlformats.org/officeDocument/2006/relationships/image"/><Relationship Id="rId14" Target="../media/image32.png" Type="http://schemas.openxmlformats.org/officeDocument/2006/relationships/image"/><Relationship Id="rId15" Target="../media/image33.png" Type="http://schemas.openxmlformats.org/officeDocument/2006/relationships/image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724573" y="5427916"/>
            <a:ext cx="12058022" cy="82296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028700" y="1019175"/>
            <a:ext cx="14642327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3933471" y="9248775"/>
            <a:ext cx="6253047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874360" y="749150"/>
            <a:ext cx="559101" cy="55910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538665"/>
            <a:ext cx="14953666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Lovelace"/>
              </a:rPr>
              <a:t>DESIGN AND ANALYSIS OF ALGORITHMS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522664"/>
            <a:ext cx="5156908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196E63"/>
                </a:solidFill>
                <a:latin typeface="ABeeZee"/>
              </a:rPr>
              <a:t>END SEMISTER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031605"/>
            <a:ext cx="29047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6607" y="5599366"/>
            <a:ext cx="1256860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sz="6000">
                <a:solidFill>
                  <a:srgbClr val="F8A9AD"/>
                </a:solidFill>
                <a:latin typeface="Neue Einstellung Bold"/>
              </a:rPr>
              <a:t>CONNECTED COMPONENTS AND RELATED ALGORITHMS USING LINEAR ALGEBRA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1954" y="4076475"/>
            <a:ext cx="16309919" cy="401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0"/>
              </a:lnSpc>
            </a:pPr>
            <a:r>
              <a:rPr lang="en-US" sz="10250">
                <a:solidFill>
                  <a:srgbClr val="257B70"/>
                </a:solidFill>
                <a:latin typeface="Bebas Neue Bold"/>
              </a:rPr>
              <a:t>A DIVIDE-AND-CONQUER ALGORITHM</a:t>
            </a:r>
          </a:p>
          <a:p>
            <a:pPr algn="ctr">
              <a:lnSpc>
                <a:spcPts val="10250"/>
              </a:lnSpc>
            </a:pPr>
            <a:r>
              <a:rPr lang="en-US" sz="10250">
                <a:solidFill>
                  <a:srgbClr val="257B70"/>
                </a:solidFill>
                <a:latin typeface="Bebas Neue Bold"/>
              </a:rPr>
              <a:t> FOR </a:t>
            </a:r>
            <a:r>
              <a:rPr lang="en-US" sz="10250">
                <a:solidFill>
                  <a:srgbClr val="257B70"/>
                </a:solidFill>
                <a:latin typeface="Bebas Neue Bold"/>
              </a:rPr>
              <a:t>Identifying </a:t>
            </a:r>
          </a:p>
          <a:p>
            <a:pPr algn="ctr">
              <a:lnSpc>
                <a:spcPts val="10250"/>
              </a:lnSpc>
            </a:pPr>
            <a:r>
              <a:rPr lang="en-US" sz="10250">
                <a:solidFill>
                  <a:srgbClr val="257B70"/>
                </a:solidFill>
                <a:latin typeface="Bebas Neue Bold"/>
              </a:rPr>
              <a:t>Strongly Connected Components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981873" y="1121493"/>
            <a:ext cx="277427" cy="27742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575495" y="1121493"/>
            <a:ext cx="277427" cy="277427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169118" y="1121493"/>
            <a:ext cx="277427" cy="27742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526909">
            <a:off x="-2504456" y="-1760144"/>
            <a:ext cx="7066312" cy="4822758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>
            <a:off x="3893002" y="9239250"/>
            <a:ext cx="10501995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492931" y="9012555"/>
            <a:ext cx="29047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522" r="14911" b="8275"/>
          <a:stretch>
            <a:fillRect/>
          </a:stretch>
        </p:blipFill>
        <p:spPr>
          <a:xfrm flipH="false" flipV="false" rot="0">
            <a:off x="6310386" y="4552102"/>
            <a:ext cx="7111034" cy="518212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40695" y="693103"/>
            <a:ext cx="12606610" cy="77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99"/>
              </a:lnSpc>
            </a:pPr>
            <a:r>
              <a:rPr lang="en-US" sz="5799">
                <a:solidFill>
                  <a:srgbClr val="257B70"/>
                </a:solidFill>
                <a:latin typeface="Open Sauce SemiBold Bold"/>
              </a:rPr>
              <a:t>Strongly Connected Components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4819" y="1908764"/>
            <a:ext cx="17259300" cy="2205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3"/>
              </a:lnSpc>
            </a:pPr>
            <a:r>
              <a:rPr lang="en-US" sz="3631">
                <a:solidFill>
                  <a:srgbClr val="393F4A"/>
                </a:solidFill>
                <a:latin typeface="Open Sauce"/>
              </a:rPr>
              <a:t>A strongly connected component is the portion of a directed graph with a path from each vertex to another vertex.</a:t>
            </a:r>
          </a:p>
          <a:p>
            <a:pPr marL="783999" indent="-391999" lvl="1">
              <a:lnSpc>
                <a:spcPts val="4393"/>
              </a:lnSpc>
              <a:buFont typeface="Arial"/>
              <a:buChar char="•"/>
            </a:pPr>
            <a:r>
              <a:rPr lang="en-US" sz="3631">
                <a:solidFill>
                  <a:srgbClr val="393F4A"/>
                </a:solidFill>
                <a:latin typeface="Open Sauce"/>
              </a:rPr>
              <a:t>In the example, we can observe that every vertex is directly connected to all the vertex's in the respective component.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159614">
            <a:off x="-2743610" y="8123872"/>
            <a:ext cx="7183668" cy="51512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175" y="1901894"/>
            <a:ext cx="17773650" cy="165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3999" indent="-391999" lvl="1">
              <a:lnSpc>
                <a:spcPts val="4393"/>
              </a:lnSpc>
              <a:buFont typeface="Arial"/>
              <a:buChar char="•"/>
            </a:pPr>
            <a:r>
              <a:rPr lang="en-US" sz="3631">
                <a:solidFill>
                  <a:srgbClr val="393F4A"/>
                </a:solidFill>
                <a:latin typeface="Open Sauce"/>
              </a:rPr>
              <a:t>Predecessors of A are nodes from which A is reachable and are found by a breadth-first search in G.</a:t>
            </a:r>
          </a:p>
          <a:p>
            <a:pPr marL="783999" indent="-391999" lvl="1">
              <a:lnSpc>
                <a:spcPts val="4393"/>
              </a:lnSpc>
              <a:buFont typeface="Arial"/>
              <a:buChar char="•"/>
            </a:pPr>
            <a:r>
              <a:rPr lang="en-US" sz="3631">
                <a:solidFill>
                  <a:srgbClr val="393F4A"/>
                </a:solidFill>
                <a:latin typeface="Open Sauce"/>
              </a:rPr>
              <a:t>Descendants are found by a breadth-first search in G'.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2982315" y="-2303710"/>
            <a:ext cx="6986700" cy="51963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846" t="5406" r="370" b="4384"/>
          <a:stretch>
            <a:fillRect/>
          </a:stretch>
        </p:blipFill>
        <p:spPr>
          <a:xfrm flipH="false" flipV="false" rot="0">
            <a:off x="2639143" y="4103120"/>
            <a:ext cx="12138299" cy="485063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611533" y="705894"/>
            <a:ext cx="12606610" cy="77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99"/>
              </a:lnSpc>
            </a:pPr>
            <a:r>
              <a:rPr lang="en-US" sz="5799">
                <a:solidFill>
                  <a:srgbClr val="257B70"/>
                </a:solidFill>
                <a:latin typeface="Open Sauce SemiBold Bold"/>
              </a:rPr>
              <a:t>Predecessors and Descendants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7780" y="5920562"/>
            <a:ext cx="480750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Immediate predecessors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of 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21881" y="7197747"/>
            <a:ext cx="531768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Immediate Descendants of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04385" y="9087103"/>
            <a:ext cx="93541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B,C,D are all predecessors and descendants of 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2982315" y="-2303710"/>
            <a:ext cx="6986700" cy="519635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540816" y="1880925"/>
            <a:ext cx="11410054" cy="766726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505625" y="399245"/>
            <a:ext cx="5276750" cy="77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5799">
                <a:solidFill>
                  <a:srgbClr val="257B70"/>
                </a:solidFill>
                <a:latin typeface="Open Sauce SemiBold Bold"/>
              </a:rPr>
              <a:t>Pseudocode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35676" y="8077835"/>
            <a:ext cx="232362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7B70"/>
                </a:solidFill>
                <a:latin typeface="Open Sans Light"/>
              </a:rPr>
              <a:t>IT IS BASED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7B70"/>
                </a:solidFill>
                <a:latin typeface="Open Sans Light"/>
              </a:rPr>
              <a:t>ON BFS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2494511" y="1019175"/>
            <a:ext cx="11235466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20920" t="15178" r="15377" b="17826"/>
          <a:stretch>
            <a:fillRect/>
          </a:stretch>
        </p:blipFill>
        <p:spPr>
          <a:xfrm flipH="false" flipV="false" rot="0">
            <a:off x="4916351" y="3312942"/>
            <a:ext cx="7537513" cy="594535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06548" y="1112520"/>
            <a:ext cx="15757119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How to find the </a:t>
            </a:r>
            <a:r>
              <a:rPr lang="en-US" sz="5199">
                <a:solidFill>
                  <a:srgbClr val="FF1616"/>
                </a:solidFill>
                <a:latin typeface="Open Sans Bold"/>
              </a:rPr>
              <a:t>strongly connected components</a:t>
            </a:r>
            <a:r>
              <a:rPr lang="en-US" sz="5199">
                <a:solidFill>
                  <a:srgbClr val="000000"/>
                </a:solidFill>
                <a:latin typeface="Open Sans"/>
              </a:rPr>
              <a:t> of the graph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933471" y="9248775"/>
            <a:ext cx="10501995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23891">
            <a:off x="13654522" y="-1759899"/>
            <a:ext cx="7066312" cy="48227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1652" t="17066" r="0" b="0"/>
          <a:stretch>
            <a:fillRect/>
          </a:stretch>
        </p:blipFill>
        <p:spPr>
          <a:xfrm flipH="false" flipV="false" rot="0">
            <a:off x="1267909" y="1989153"/>
            <a:ext cx="4412666" cy="111797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871779" y="3763113"/>
            <a:ext cx="5719798" cy="80921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31688" y="7340138"/>
            <a:ext cx="3758193" cy="135126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9124152"/>
            <a:ext cx="29047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80576" y="2236041"/>
            <a:ext cx="9925391" cy="50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  <a:spcBef>
                <a:spcPct val="0"/>
              </a:spcBef>
            </a:pPr>
            <a:r>
              <a:rPr lang="en-US" sz="2909">
                <a:solidFill>
                  <a:srgbClr val="000000"/>
                </a:solidFill>
                <a:latin typeface="ABeeZee"/>
              </a:rPr>
              <a:t>directed graph with vertex set V and directed-edge set 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5961" y="4989177"/>
            <a:ext cx="14568326" cy="163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4"/>
              </a:lnSpc>
              <a:spcBef>
                <a:spcPct val="0"/>
              </a:spcBef>
            </a:pPr>
            <a:r>
              <a:rPr lang="en-US" sz="3110">
                <a:solidFill>
                  <a:srgbClr val="000000"/>
                </a:solidFill>
                <a:latin typeface="ABeeZee"/>
              </a:rPr>
              <a:t>A strongly</a:t>
            </a:r>
          </a:p>
          <a:p>
            <a:pPr algn="ctr">
              <a:lnSpc>
                <a:spcPts val="4354"/>
              </a:lnSpc>
              <a:spcBef>
                <a:spcPct val="0"/>
              </a:spcBef>
            </a:pPr>
            <a:r>
              <a:rPr lang="en-US" sz="3110">
                <a:solidFill>
                  <a:srgbClr val="000000"/>
                </a:solidFill>
                <a:latin typeface="ABeeZee"/>
              </a:rPr>
              <a:t>a connected component of G is a maximal subset S of V such that each vertex</a:t>
            </a:r>
          </a:p>
          <a:p>
            <a:pPr algn="ctr">
              <a:lnSpc>
                <a:spcPts val="4354"/>
              </a:lnSpc>
              <a:spcBef>
                <a:spcPct val="0"/>
              </a:spcBef>
            </a:pPr>
            <a:r>
              <a:rPr lang="en-US" sz="3110">
                <a:solidFill>
                  <a:srgbClr val="000000"/>
                </a:solidFill>
                <a:latin typeface="ABeeZee"/>
              </a:rPr>
              <a:t>in S is reachable from every other vertex in 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89882" y="7638041"/>
            <a:ext cx="9265608" cy="67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3964">
                <a:solidFill>
                  <a:srgbClr val="000000"/>
                </a:solidFill>
                <a:latin typeface="Open Sans"/>
              </a:rPr>
              <a:t>- Strongly connected components of 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21231" y="622719"/>
            <a:ext cx="849534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5"/>
              </a:lnSpc>
              <a:spcBef>
                <a:spcPct val="0"/>
              </a:spcBef>
            </a:pPr>
            <a:r>
              <a:rPr lang="en-US" sz="7500">
                <a:solidFill>
                  <a:srgbClr val="7843E6"/>
                </a:solidFill>
                <a:latin typeface="Bungee Bold Italics"/>
              </a:rPr>
              <a:t>PRILIMINARIES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933471" y="9248775"/>
            <a:ext cx="10501995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2494511" y="1019175"/>
            <a:ext cx="11235466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1976" t="5967" r="0" b="6575"/>
          <a:stretch>
            <a:fillRect/>
          </a:stretch>
        </p:blipFill>
        <p:spPr>
          <a:xfrm flipH="false" flipV="false" rot="0">
            <a:off x="14222645" y="3401444"/>
            <a:ext cx="3823546" cy="98484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5909" t="12574" r="3480" b="7956"/>
          <a:stretch>
            <a:fillRect/>
          </a:stretch>
        </p:blipFill>
        <p:spPr>
          <a:xfrm flipH="false" flipV="false" rot="0">
            <a:off x="1868186" y="5109555"/>
            <a:ext cx="2067832" cy="80092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340524" y="6116828"/>
            <a:ext cx="1130687" cy="104992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9124152"/>
            <a:ext cx="29047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16902" y="2441803"/>
            <a:ext cx="5813972" cy="68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2"/>
              </a:lnSpc>
              <a:spcBef>
                <a:spcPct val="0"/>
              </a:spcBef>
            </a:pPr>
            <a:r>
              <a:rPr lang="en-US" sz="3959">
                <a:solidFill>
                  <a:srgbClr val="000000"/>
                </a:solidFill>
                <a:latin typeface="ABeeZee"/>
              </a:rPr>
              <a:t>SCC(G) is a partition of V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8376" y="3768399"/>
            <a:ext cx="13980836" cy="65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1"/>
              </a:lnSpc>
              <a:spcBef>
                <a:spcPct val="0"/>
              </a:spcBef>
            </a:pPr>
            <a:r>
              <a:rPr lang="en-US" sz="3851">
                <a:solidFill>
                  <a:srgbClr val="000000"/>
                </a:solidFill>
                <a:latin typeface="ABeeZee"/>
              </a:rPr>
              <a:t>The unique element of SCC(G) that contains v is denoted  by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32116" y="5130637"/>
            <a:ext cx="12840442" cy="594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9"/>
              </a:lnSpc>
              <a:spcBef>
                <a:spcPct val="0"/>
              </a:spcBef>
            </a:pPr>
            <a:r>
              <a:rPr lang="en-US" sz="3449">
                <a:solidFill>
                  <a:srgbClr val="000000"/>
                </a:solidFill>
                <a:latin typeface="ABeeZee"/>
              </a:rPr>
              <a:t>denotes the subset of vertices in V which are not in a subset 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22107" y="6362037"/>
            <a:ext cx="8208768" cy="585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26"/>
              </a:lnSpc>
              <a:spcBef>
                <a:spcPct val="0"/>
              </a:spcBef>
            </a:pPr>
            <a:r>
              <a:rPr lang="en-US" sz="3376">
                <a:solidFill>
                  <a:srgbClr val="000000"/>
                </a:solidFill>
                <a:latin typeface="ABeeZee"/>
              </a:rPr>
              <a:t>The size of vertex set X is denoted by -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933471" y="9248775"/>
            <a:ext cx="10501995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2494511" y="1019175"/>
            <a:ext cx="11235466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9124152"/>
            <a:ext cx="29047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984085" y="1836439"/>
            <a:ext cx="18192657" cy="173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1"/>
              </a:lnSpc>
              <a:spcBef>
                <a:spcPct val="0"/>
              </a:spcBef>
            </a:pPr>
            <a:r>
              <a:rPr lang="en-US" sz="3586">
                <a:solidFill>
                  <a:srgbClr val="000000"/>
                </a:solidFill>
                <a:latin typeface="ABeeZee Bold"/>
              </a:rPr>
              <a:t>Desc(G, v)</a:t>
            </a:r>
            <a:r>
              <a:rPr lang="en-US" sz="3586">
                <a:solidFill>
                  <a:srgbClr val="000000"/>
                </a:solidFill>
                <a:latin typeface="ABeeZee"/>
              </a:rPr>
              <a:t>, is the subset of vertices in G that are reachable from v. </a:t>
            </a:r>
          </a:p>
          <a:p>
            <a:pPr algn="ctr">
              <a:lnSpc>
                <a:spcPts val="5021"/>
              </a:lnSpc>
              <a:spcBef>
                <a:spcPct val="0"/>
              </a:spcBef>
            </a:pPr>
            <a:r>
              <a:rPr lang="en-US" sz="3586">
                <a:solidFill>
                  <a:srgbClr val="000000"/>
                </a:solidFill>
                <a:latin typeface="ABeeZee Bold"/>
              </a:rPr>
              <a:t>Pred(G, v)</a:t>
            </a:r>
            <a:r>
              <a:rPr lang="en-US" sz="3586">
                <a:solidFill>
                  <a:srgbClr val="000000"/>
                </a:solidFill>
                <a:latin typeface="ABeeZee"/>
              </a:rPr>
              <a:t>, is the subset of vertices from which v is reachable.</a:t>
            </a:r>
          </a:p>
          <a:p>
            <a:pPr algn="ctr">
              <a:lnSpc>
                <a:spcPts val="3766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0" y="5070142"/>
            <a:ext cx="17656070" cy="287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4"/>
              </a:lnSpc>
              <a:spcBef>
                <a:spcPct val="0"/>
              </a:spcBef>
            </a:pPr>
            <a:r>
              <a:rPr lang="en-US" sz="9098">
                <a:solidFill>
                  <a:srgbClr val="7843E6"/>
                </a:solidFill>
                <a:latin typeface="Bungee Bold Italics"/>
              </a:rPr>
              <a:t>FROM THIS SUBSET OF VERTICES,  WE WILL FORM A </a:t>
            </a:r>
            <a:r>
              <a:rPr lang="en-US" sz="9098">
                <a:solidFill>
                  <a:srgbClr val="FF1616"/>
                </a:solidFill>
                <a:latin typeface="Bungee Bold Italics"/>
              </a:rPr>
              <a:t>SUBGRAPH</a:t>
            </a:r>
          </a:p>
        </p:txBody>
      </p:sp>
      <p:sp>
        <p:nvSpPr>
          <p:cNvPr name="AutoShape 8" id="8"/>
          <p:cNvSpPr/>
          <p:nvPr/>
        </p:nvSpPr>
        <p:spPr>
          <a:xfrm rot="1423999">
            <a:off x="5502065" y="3985955"/>
            <a:ext cx="4890606" cy="0"/>
          </a:xfrm>
          <a:prstGeom prst="line">
            <a:avLst/>
          </a:prstGeom>
          <a:ln cap="flat" w="47625">
            <a:solidFill>
              <a:srgbClr val="196E6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933471" y="9248775"/>
            <a:ext cx="10501995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2494511" y="1019175"/>
            <a:ext cx="11235466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729603" y="5203158"/>
            <a:ext cx="14458075" cy="115463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9124152"/>
            <a:ext cx="29047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4629" y="3857560"/>
            <a:ext cx="15189009" cy="1307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1"/>
              </a:lnSpc>
              <a:spcBef>
                <a:spcPct val="0"/>
              </a:spcBef>
            </a:pPr>
            <a:r>
              <a:rPr lang="en-US" sz="3772">
                <a:solidFill>
                  <a:srgbClr val="196E63"/>
                </a:solidFill>
                <a:latin typeface="ABeeZee"/>
              </a:rPr>
              <a:t>The set of vertices that is neither reachable from v nor reach v is</a:t>
            </a:r>
          </a:p>
          <a:p>
            <a:pPr>
              <a:lnSpc>
                <a:spcPts val="5281"/>
              </a:lnSpc>
              <a:spcBef>
                <a:spcPct val="0"/>
              </a:spcBef>
            </a:pPr>
            <a:r>
              <a:rPr lang="en-US" sz="3772">
                <a:solidFill>
                  <a:srgbClr val="196E63"/>
                </a:solidFill>
                <a:latin typeface="ABeeZee"/>
              </a:rPr>
              <a:t>called the remainder, denoted by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933471" y="9248775"/>
            <a:ext cx="10501995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2494511" y="1019175"/>
            <a:ext cx="11235466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3763355"/>
            <a:ext cx="6563151" cy="75160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845006" y="3503488"/>
            <a:ext cx="5382913" cy="1271341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9758674">
            <a:off x="11195080" y="5958833"/>
            <a:ext cx="4249021" cy="0"/>
          </a:xfrm>
          <a:prstGeom prst="line">
            <a:avLst/>
          </a:prstGeom>
          <a:ln cap="flat" w="47625">
            <a:solidFill>
              <a:srgbClr val="196E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9124152"/>
            <a:ext cx="29047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52681" y="1355991"/>
            <a:ext cx="3292325" cy="902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4"/>
              </a:lnSpc>
              <a:spcBef>
                <a:spcPct val="0"/>
              </a:spcBef>
            </a:pPr>
            <a:r>
              <a:rPr lang="en-US" sz="5217">
                <a:solidFill>
                  <a:srgbClr val="000000"/>
                </a:solidFill>
                <a:latin typeface="ABeeZee"/>
              </a:rPr>
              <a:t>G = (V,E)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10495" y="2853692"/>
            <a:ext cx="4051935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BeeZee"/>
              </a:rPr>
              <a:t>the induced subgraph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37482" y="4897755"/>
            <a:ext cx="8288417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BeeZee"/>
              </a:rPr>
              <a:t>contains all edges of G connecting vertices of V'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9519" y="6753412"/>
            <a:ext cx="18288000" cy="1189267"/>
            <a:chOff x="0" y="0"/>
            <a:chExt cx="24384000" cy="158569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5"/>
            <a:srcRect l="80103" t="0" r="0" b="57619"/>
            <a:stretch>
              <a:fillRect/>
            </a:stretch>
          </p:blipFill>
          <p:spPr>
            <a:xfrm flipH="false" flipV="false" rot="0">
              <a:off x="0" y="0"/>
              <a:ext cx="4089107" cy="909814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5"/>
            <a:srcRect l="357" t="36125" r="0" b="24308"/>
            <a:stretch>
              <a:fillRect/>
            </a:stretch>
          </p:blipFill>
          <p:spPr>
            <a:xfrm flipH="false" flipV="false" rot="0">
              <a:off x="3905758" y="60410"/>
              <a:ext cx="20478242" cy="849404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5"/>
            <a:srcRect l="0" t="69904" r="66977" b="0"/>
            <a:stretch>
              <a:fillRect/>
            </a:stretch>
          </p:blipFill>
          <p:spPr>
            <a:xfrm flipH="false" flipV="false" rot="0">
              <a:off x="0" y="909814"/>
              <a:ext cx="7099570" cy="6758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702203">
            <a:off x="14428048" y="-2017039"/>
            <a:ext cx="7113113" cy="4736148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3933471" y="9248775"/>
            <a:ext cx="10501995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9031605"/>
            <a:ext cx="29047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3311574" y="8505279"/>
            <a:ext cx="5387671" cy="358729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0" y="2785973"/>
            <a:ext cx="18288000" cy="2460725"/>
            <a:chOff x="0" y="0"/>
            <a:chExt cx="24384000" cy="3280967"/>
          </a:xfrm>
        </p:grpSpPr>
        <p:sp>
          <p:nvSpPr>
            <p:cNvPr name="AutoShape 7" id="7"/>
            <p:cNvSpPr/>
            <p:nvPr/>
          </p:nvSpPr>
          <p:spPr>
            <a:xfrm rot="5400000">
              <a:off x="11645172" y="-11645172"/>
              <a:ext cx="1093656" cy="24384000"/>
            </a:xfrm>
            <a:prstGeom prst="rect">
              <a:avLst/>
            </a:prstGeom>
            <a:solidFill>
              <a:srgbClr val="FF1616">
                <a:alpha val="69804"/>
              </a:srgbClr>
            </a:solidFill>
          </p:spPr>
        </p:sp>
        <p:sp>
          <p:nvSpPr>
            <p:cNvPr name="AutoShape 8" id="8"/>
            <p:cNvSpPr/>
            <p:nvPr/>
          </p:nvSpPr>
          <p:spPr>
            <a:xfrm rot="5400000">
              <a:off x="11645172" y="-10551517"/>
              <a:ext cx="1093656" cy="24384000"/>
            </a:xfrm>
            <a:prstGeom prst="rect">
              <a:avLst/>
            </a:prstGeom>
            <a:solidFill>
              <a:srgbClr val="5E17EB">
                <a:alpha val="40000"/>
              </a:srgbClr>
            </a:solidFill>
          </p:spPr>
        </p:sp>
        <p:sp>
          <p:nvSpPr>
            <p:cNvPr name="AutoShape 9" id="9"/>
            <p:cNvSpPr/>
            <p:nvPr/>
          </p:nvSpPr>
          <p:spPr>
            <a:xfrm rot="5400000">
              <a:off x="11645172" y="-9457861"/>
              <a:ext cx="1093656" cy="24384000"/>
            </a:xfrm>
            <a:prstGeom prst="rect">
              <a:avLst/>
            </a:prstGeom>
            <a:solidFill>
              <a:srgbClr val="1E1918">
                <a:alpha val="9804"/>
              </a:srgbClr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482388" y="2657783"/>
            <a:ext cx="2933737" cy="2933725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43097" b="-6902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825390" y="2657783"/>
            <a:ext cx="2933737" cy="2933725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r="0" t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4855661" y="2657783"/>
            <a:ext cx="2933737" cy="2933725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1994" r="-35640" t="-2782" b="-2308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78559" y="2663726"/>
            <a:ext cx="2933737" cy="2933725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r="0" t="-5092" b="-5092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1398050" y="2657783"/>
            <a:ext cx="2933737" cy="2933725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r="0" t="-3131" b="-25568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70995" y="6111801"/>
            <a:ext cx="304130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spc="135">
                <a:solidFill>
                  <a:srgbClr val="196E63"/>
                </a:solidFill>
                <a:latin typeface="Intro Rust Italics"/>
              </a:rPr>
              <a:t>Divith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72266" y="5971380"/>
            <a:ext cx="3153981" cy="798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 spc="114">
                <a:solidFill>
                  <a:srgbClr val="196E63"/>
                </a:solidFill>
                <a:latin typeface="Intro Rust Italics"/>
              </a:rPr>
              <a:t>Karnati Sai Prashanth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29981" y="5950305"/>
            <a:ext cx="3029145" cy="422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491" spc="124">
                <a:solidFill>
                  <a:srgbClr val="196E63"/>
                </a:solidFill>
                <a:latin typeface="Intro Rust Italics"/>
              </a:rPr>
              <a:t>Logesh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621288" y="6107887"/>
            <a:ext cx="3363316" cy="47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3"/>
              </a:lnSpc>
            </a:pPr>
            <a:r>
              <a:rPr lang="en-US" sz="2766" spc="138">
                <a:solidFill>
                  <a:srgbClr val="196E63"/>
                </a:solidFill>
                <a:latin typeface="Intro Rust Italics"/>
              </a:rPr>
              <a:t>SVS Dhanush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78322" y="5927600"/>
            <a:ext cx="1373192" cy="842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445">
                <a:solidFill>
                  <a:srgbClr val="196E63"/>
                </a:solidFill>
                <a:latin typeface="Intro Rust"/>
              </a:rPr>
              <a:t>Madhav kishor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72526" y="7143359"/>
            <a:ext cx="1846086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  <a:spcBef>
                <a:spcPct val="0"/>
              </a:spcBef>
            </a:pPr>
            <a:r>
              <a:rPr lang="en-US" sz="2160">
                <a:solidFill>
                  <a:srgbClr val="196E63"/>
                </a:solidFill>
                <a:latin typeface="Intro Rust Bold"/>
              </a:rPr>
              <a:t>CB.EN.U4AIE20013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177193" y="7143359"/>
            <a:ext cx="1764371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2"/>
              </a:lnSpc>
              <a:spcBef>
                <a:spcPct val="0"/>
              </a:spcBef>
            </a:pPr>
            <a:r>
              <a:rPr lang="en-US" sz="2160" u="none">
                <a:solidFill>
                  <a:srgbClr val="196E63"/>
                </a:solidFill>
                <a:latin typeface="Intro Rust Bold"/>
              </a:rPr>
              <a:t>CB.EN.U4AIE20027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387390" y="7143359"/>
            <a:ext cx="1809735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  <a:spcBef>
                <a:spcPct val="0"/>
              </a:spcBef>
            </a:pPr>
            <a:r>
              <a:rPr lang="en-US" sz="2160">
                <a:solidFill>
                  <a:srgbClr val="196E63"/>
                </a:solidFill>
                <a:latin typeface="Intro Rust Bold"/>
              </a:rPr>
              <a:t>CB.EN.U4AIE20032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372535" y="7143359"/>
            <a:ext cx="1860821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  <a:spcBef>
                <a:spcPct val="0"/>
              </a:spcBef>
            </a:pPr>
            <a:r>
              <a:rPr lang="en-US" sz="2160">
                <a:solidFill>
                  <a:srgbClr val="196E63"/>
                </a:solidFill>
                <a:latin typeface="Intro Rust Bold"/>
              </a:rPr>
              <a:t>CB.EN.U4AIE20068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56998" y="7151348"/>
            <a:ext cx="1815840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  <a:spcBef>
                <a:spcPct val="0"/>
              </a:spcBef>
            </a:pPr>
            <a:r>
              <a:rPr lang="en-US" sz="2160">
                <a:solidFill>
                  <a:srgbClr val="196E63"/>
                </a:solidFill>
                <a:latin typeface="Intro Rust Bold"/>
              </a:rPr>
              <a:t>CB.EN.U4AIE20033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933471" y="9248775"/>
            <a:ext cx="10501995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23891">
            <a:off x="13941162" y="-1392204"/>
            <a:ext cx="7066312" cy="4822758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2494511" y="1019175"/>
            <a:ext cx="11235466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09322" y="3574079"/>
            <a:ext cx="16869357" cy="271954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9124152"/>
            <a:ext cx="29047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10895" y="1666758"/>
            <a:ext cx="5866209" cy="1197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00"/>
              </a:lnSpc>
            </a:pPr>
            <a:r>
              <a:rPr lang="en-US" sz="8900" spc="1406">
                <a:solidFill>
                  <a:srgbClr val="5E17EB"/>
                </a:solidFill>
                <a:latin typeface="HK Modular"/>
              </a:rPr>
              <a:t>LOGIC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933471" y="9248775"/>
            <a:ext cx="10501995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23891">
            <a:off x="14141187" y="-2884684"/>
            <a:ext cx="7066312" cy="4822758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2494511" y="1019175"/>
            <a:ext cx="11235466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9124152"/>
            <a:ext cx="29047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35000" y="1624528"/>
            <a:ext cx="16552678" cy="484087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942770" y="7180590"/>
            <a:ext cx="7974462" cy="1463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3"/>
              </a:lnSpc>
            </a:pPr>
            <a:r>
              <a:rPr lang="en-US" sz="2809">
                <a:solidFill>
                  <a:srgbClr val="000000"/>
                </a:solidFill>
                <a:latin typeface="Open Sans Light"/>
              </a:rPr>
              <a:t>Credits : Don Coppersmith  and Lisa Fleischer and</a:t>
            </a:r>
          </a:p>
          <a:p>
            <a:pPr algn="ctr">
              <a:lnSpc>
                <a:spcPts val="3933"/>
              </a:lnSpc>
            </a:pPr>
            <a:r>
              <a:rPr lang="en-US" sz="2809">
                <a:solidFill>
                  <a:srgbClr val="000000"/>
                </a:solidFill>
                <a:latin typeface="Open Sans Light"/>
              </a:rPr>
              <a:t>Bruce Hendrickson  and Ali Pınar </a:t>
            </a:r>
          </a:p>
          <a:p>
            <a:pPr algn="ctr">
              <a:lnSpc>
                <a:spcPts val="3933"/>
              </a:lnSpc>
            </a:pPr>
            <a:r>
              <a:rPr lang="en-US" sz="2809">
                <a:solidFill>
                  <a:srgbClr val="000000"/>
                </a:solidFill>
                <a:latin typeface="Open Sans Light"/>
              </a:rPr>
              <a:t>https://escholarship.org/uc/item/1hx5n2df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933471" y="9248775"/>
            <a:ext cx="10501995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2494511" y="1019175"/>
            <a:ext cx="11235466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9124152"/>
            <a:ext cx="29047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243675" y="2213561"/>
            <a:ext cx="8863330" cy="675732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036965" y="1161366"/>
            <a:ext cx="5276750" cy="77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5799">
                <a:solidFill>
                  <a:srgbClr val="257B70"/>
                </a:solidFill>
                <a:latin typeface="Open Sauce SemiBold Bold"/>
              </a:rPr>
              <a:t>Pseudocode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880035">
            <a:off x="13726144" y="-1382679"/>
            <a:ext cx="7066312" cy="482275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7240" t="8408" r="6309" b="5191"/>
          <a:stretch>
            <a:fillRect/>
          </a:stretch>
        </p:blipFill>
        <p:spPr>
          <a:xfrm flipH="false" flipV="false" rot="0">
            <a:off x="4104888" y="234330"/>
            <a:ext cx="8998276" cy="700647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690446" y="8463727"/>
            <a:ext cx="10907109" cy="65666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2247" y="7216020"/>
            <a:ext cx="460248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5"/>
              </a:lnSpc>
              <a:spcBef>
                <a:spcPct val="0"/>
              </a:spcBef>
            </a:pPr>
            <a:r>
              <a:rPr lang="en-US" sz="7500">
                <a:solidFill>
                  <a:srgbClr val="7843E6"/>
                </a:solidFill>
                <a:latin typeface="Bungee"/>
              </a:rPr>
              <a:t>OUTPUT :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16587" y="1074143"/>
            <a:ext cx="10854825" cy="120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24"/>
              </a:lnSpc>
            </a:pPr>
            <a:r>
              <a:rPr lang="en-US" sz="7017">
                <a:solidFill>
                  <a:srgbClr val="257B70"/>
                </a:solidFill>
                <a:latin typeface="Open Sans"/>
              </a:rPr>
              <a:t>Parallelization perspective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7561434" y="-3535307"/>
            <a:ext cx="12058022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3600634"/>
            <a:ext cx="17488896" cy="448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9"/>
              </a:lnSpc>
            </a:pPr>
            <a:r>
              <a:rPr lang="en-US" sz="4257">
                <a:solidFill>
                  <a:srgbClr val="000000"/>
                </a:solidFill>
                <a:latin typeface="Open Sans Light"/>
              </a:rPr>
              <a:t> this algorithm has practical parallelization on</a:t>
            </a:r>
          </a:p>
          <a:p>
            <a:pPr algn="ctr">
              <a:lnSpc>
                <a:spcPts val="5959"/>
              </a:lnSpc>
            </a:pPr>
            <a:r>
              <a:rPr lang="en-US" sz="4257">
                <a:solidFill>
                  <a:srgbClr val="000000"/>
                </a:solidFill>
                <a:latin typeface="Open Sans Light"/>
              </a:rPr>
              <a:t>two levels. </a:t>
            </a:r>
          </a:p>
          <a:p>
            <a:pPr algn="just" marL="919090" indent="-459545" lvl="1">
              <a:lnSpc>
                <a:spcPts val="5959"/>
              </a:lnSpc>
              <a:buFont typeface="Arial"/>
              <a:buChar char="•"/>
            </a:pPr>
            <a:r>
              <a:rPr lang="en-US" sz="4257">
                <a:solidFill>
                  <a:srgbClr val="000000"/>
                </a:solidFill>
                <a:latin typeface="Open Sans Light"/>
              </a:rPr>
              <a:t>T</a:t>
            </a:r>
            <a:r>
              <a:rPr lang="en-US" sz="4257">
                <a:solidFill>
                  <a:srgbClr val="000000"/>
                </a:solidFill>
                <a:latin typeface="Open Sans Light"/>
              </a:rPr>
              <a:t>he recursive invocations are completely independent and so can execute independently. </a:t>
            </a:r>
          </a:p>
          <a:p>
            <a:pPr algn="just" marL="919090" indent="-459545" lvl="1">
              <a:lnSpc>
                <a:spcPts val="5959"/>
              </a:lnSpc>
              <a:buFont typeface="Arial"/>
              <a:buChar char="•"/>
            </a:pPr>
            <a:r>
              <a:rPr lang="en-US" sz="4257">
                <a:solidFill>
                  <a:srgbClr val="000000"/>
                </a:solidFill>
                <a:latin typeface="Open Sans Light"/>
              </a:rPr>
              <a:t>T</a:t>
            </a:r>
            <a:r>
              <a:rPr lang="en-US" sz="4257">
                <a:solidFill>
                  <a:srgbClr val="000000"/>
                </a:solidFill>
                <a:latin typeface="Open Sans Light"/>
              </a:rPr>
              <a:t>he searches for predecessors and descendants allow for much more parallelism than does a depth-first search.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75489" y="754718"/>
            <a:ext cx="10735028" cy="137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0"/>
              </a:lnSpc>
            </a:pPr>
            <a:r>
              <a:rPr lang="en-US" sz="10250">
                <a:solidFill>
                  <a:srgbClr val="257B70"/>
                </a:solidFill>
                <a:latin typeface="Bebas Neue"/>
              </a:rPr>
              <a:t>OUR PRESENTATION FLOW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460804" y="7620487"/>
            <a:ext cx="12058022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7510883" y="-4546322"/>
            <a:ext cx="12058022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92284" y="3174100"/>
            <a:ext cx="16809482" cy="4166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20926" indent="-510463" lvl="1">
              <a:lnSpc>
                <a:spcPts val="6620"/>
              </a:lnSpc>
              <a:buFont typeface="Arial"/>
              <a:buChar char="•"/>
            </a:pPr>
            <a:r>
              <a:rPr lang="en-US" sz="4728">
                <a:solidFill>
                  <a:srgbClr val="FF1616"/>
                </a:solidFill>
                <a:latin typeface="Open Sans Light Bold"/>
              </a:rPr>
              <a:t>BFS - algebraic way</a:t>
            </a:r>
            <a:r>
              <a:rPr lang="en-US" sz="4728">
                <a:solidFill>
                  <a:srgbClr val="257B70"/>
                </a:solidFill>
                <a:latin typeface="Open Sans Light Bold"/>
              </a:rPr>
              <a:t> </a:t>
            </a:r>
          </a:p>
          <a:p>
            <a:pPr marL="1020926" indent="-510463" lvl="1">
              <a:lnSpc>
                <a:spcPts val="6620"/>
              </a:lnSpc>
              <a:buFont typeface="Arial"/>
              <a:buChar char="•"/>
            </a:pPr>
            <a:r>
              <a:rPr lang="en-US" sz="4728">
                <a:solidFill>
                  <a:srgbClr val="FF1616"/>
                </a:solidFill>
                <a:latin typeface="Open Sans Light Bold"/>
              </a:rPr>
              <a:t>using BFS and finding Predecessors and Descendants</a:t>
            </a:r>
          </a:p>
          <a:p>
            <a:pPr marL="1020926" indent="-510463" lvl="1">
              <a:lnSpc>
                <a:spcPts val="6620"/>
              </a:lnSpc>
              <a:buFont typeface="Arial"/>
              <a:buChar char="•"/>
            </a:pPr>
            <a:r>
              <a:rPr lang="en-US" sz="4728">
                <a:solidFill>
                  <a:srgbClr val="FF1616"/>
                </a:solidFill>
                <a:latin typeface="Open Sans Light Bold"/>
              </a:rPr>
              <a:t>SCC - divide and conquer style</a:t>
            </a:r>
          </a:p>
          <a:p>
            <a:pPr marL="1020926" indent="-510463" lvl="1">
              <a:lnSpc>
                <a:spcPts val="6620"/>
              </a:lnSpc>
              <a:buFont typeface="Arial"/>
              <a:buChar char="•"/>
            </a:pPr>
            <a:r>
              <a:rPr lang="en-US" sz="4728">
                <a:solidFill>
                  <a:srgbClr val="257B70"/>
                </a:solidFill>
                <a:latin typeface="Open Sans Light Bold"/>
              </a:rPr>
              <a:t>SCC  - parallelizing the regular DFS algorithm </a:t>
            </a:r>
          </a:p>
          <a:p>
            <a:pPr marL="1020926" indent="-510463" lvl="1">
              <a:lnSpc>
                <a:spcPts val="6620"/>
              </a:lnSpc>
              <a:buFont typeface="Arial"/>
              <a:buChar char="•"/>
            </a:pPr>
            <a:r>
              <a:rPr lang="en-US" sz="4728">
                <a:solidFill>
                  <a:srgbClr val="257B70"/>
                </a:solidFill>
                <a:latin typeface="Open Sans Light Bold"/>
              </a:rPr>
              <a:t>Graph Contraction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7508" y="3283297"/>
            <a:ext cx="14553765" cy="360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63"/>
              </a:lnSpc>
            </a:pPr>
            <a:r>
              <a:rPr lang="en-US" sz="13863">
                <a:solidFill>
                  <a:srgbClr val="257B70"/>
                </a:solidFill>
                <a:latin typeface="Bebas Neue"/>
              </a:rPr>
              <a:t>CONNECTED COMPONENTS</a:t>
            </a:r>
          </a:p>
          <a:p>
            <a:pPr algn="ctr">
              <a:lnSpc>
                <a:spcPts val="13863"/>
              </a:lnSpc>
            </a:pPr>
            <a:r>
              <a:rPr lang="en-US" sz="13863">
                <a:solidFill>
                  <a:srgbClr val="257B70"/>
                </a:solidFill>
                <a:latin typeface="Bebas Neue"/>
              </a:rPr>
              <a:t>DEPTH-FIRST SEARCH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334627">
            <a:off x="-2774474" y="-1363435"/>
            <a:ext cx="7066312" cy="48227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982835" y="5657826"/>
            <a:ext cx="1205802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61808" y="5067300"/>
            <a:ext cx="13708433" cy="367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99973" indent="-449986" lvl="1">
              <a:lnSpc>
                <a:spcPts val="5835"/>
              </a:lnSpc>
              <a:buFont typeface="Arial"/>
              <a:buChar char="•"/>
            </a:pPr>
            <a:r>
              <a:rPr lang="en-US" sz="4168">
                <a:solidFill>
                  <a:srgbClr val="257B70"/>
                </a:solidFill>
                <a:latin typeface="Open Sans"/>
              </a:rPr>
              <a:t>Perform a DFS traversal on the graph.  =&gt; forest</a:t>
            </a:r>
          </a:p>
          <a:p>
            <a:pPr marL="899973" indent="-449986" lvl="1">
              <a:lnSpc>
                <a:spcPts val="5835"/>
              </a:lnSpc>
              <a:buFont typeface="Arial"/>
              <a:buChar char="•"/>
            </a:pPr>
            <a:r>
              <a:rPr lang="en-US" sz="4168">
                <a:solidFill>
                  <a:srgbClr val="257B70"/>
                </a:solidFill>
                <a:latin typeface="Open Sans"/>
              </a:rPr>
              <a:t>Each tree in the forest is a connected component.</a:t>
            </a:r>
          </a:p>
          <a:p>
            <a:pPr marL="899973" indent="-449986" lvl="1">
              <a:lnSpc>
                <a:spcPts val="5835"/>
              </a:lnSpc>
              <a:buFont typeface="Arial"/>
              <a:buChar char="•"/>
            </a:pPr>
            <a:r>
              <a:rPr lang="en-US" sz="4168">
                <a:solidFill>
                  <a:srgbClr val="257B70"/>
                </a:solidFill>
                <a:latin typeface="Open Sans"/>
              </a:rPr>
              <a:t>runtime is                        for a dense graph.</a:t>
            </a:r>
          </a:p>
          <a:p>
            <a:pPr>
              <a:lnSpc>
                <a:spcPts val="5835"/>
              </a:lnSpc>
            </a:pPr>
          </a:p>
          <a:p>
            <a:pPr>
              <a:lnSpc>
                <a:spcPts val="5835"/>
              </a:lnSpc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7561434" y="-3535307"/>
            <a:ext cx="12058022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053149" y="6682270"/>
            <a:ext cx="2528157" cy="51980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82182" y="183688"/>
            <a:ext cx="10058944" cy="120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24"/>
              </a:lnSpc>
            </a:pPr>
            <a:r>
              <a:rPr lang="en-US" sz="7017">
                <a:solidFill>
                  <a:srgbClr val="257B70"/>
                </a:solidFill>
                <a:latin typeface="Open Sans"/>
              </a:rPr>
              <a:t>Connected Components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36281" y="2617363"/>
            <a:ext cx="5415439" cy="819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1"/>
              </a:lnSpc>
            </a:pPr>
            <a:r>
              <a:rPr lang="en-US" sz="4851">
                <a:solidFill>
                  <a:srgbClr val="257B70"/>
                </a:solidFill>
                <a:latin typeface="Open Sans"/>
              </a:rPr>
              <a:t>Sequence Algoritm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28926" y="1566360"/>
            <a:ext cx="1914403" cy="490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910">
                <a:solidFill>
                  <a:srgbClr val="257B70"/>
                </a:solidFill>
                <a:latin typeface="Open Sans"/>
              </a:rPr>
              <a:t>Undirected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52000" y="537543"/>
            <a:ext cx="8384000" cy="120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24"/>
              </a:lnSpc>
            </a:pPr>
            <a:r>
              <a:rPr lang="en-US" sz="7017">
                <a:solidFill>
                  <a:srgbClr val="257B70"/>
                </a:solidFill>
                <a:latin typeface="Open Sans"/>
              </a:rPr>
              <a:t>Parallel Formulation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30903" y="3276584"/>
            <a:ext cx="7032483" cy="67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9"/>
              </a:lnSpc>
            </a:pPr>
            <a:r>
              <a:rPr lang="en-US" sz="3963">
                <a:solidFill>
                  <a:srgbClr val="257B70"/>
                </a:solidFill>
                <a:latin typeface="Open Sans"/>
              </a:rPr>
              <a:t>It is based on 3 principles: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3400" y="4768323"/>
            <a:ext cx="17259300" cy="400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81699" indent="-490849" lvl="1">
              <a:lnSpc>
                <a:spcPts val="6365"/>
              </a:lnSpc>
              <a:buFont typeface="Arial"/>
              <a:buChar char="•"/>
            </a:pPr>
            <a:r>
              <a:rPr lang="en-US" sz="4547">
                <a:solidFill>
                  <a:srgbClr val="257B70"/>
                </a:solidFill>
                <a:latin typeface="Open Sans"/>
              </a:rPr>
              <a:t>Partition the adjacency matrix into p parts.</a:t>
            </a:r>
          </a:p>
          <a:p>
            <a:pPr marL="981699" indent="-490849" lvl="1">
              <a:lnSpc>
                <a:spcPts val="6365"/>
              </a:lnSpc>
              <a:buFont typeface="Arial"/>
              <a:buChar char="•"/>
            </a:pPr>
            <a:r>
              <a:rPr lang="en-US" sz="4547">
                <a:solidFill>
                  <a:srgbClr val="257B70"/>
                </a:solidFill>
                <a:latin typeface="Open Sans"/>
              </a:rPr>
              <a:t>Each processor computes the DFS forest on the graph visible to it.</a:t>
            </a:r>
          </a:p>
          <a:p>
            <a:pPr marL="981699" indent="-490849" lvl="1">
              <a:lnSpc>
                <a:spcPts val="6365"/>
              </a:lnSpc>
              <a:buFont typeface="Arial"/>
              <a:buChar char="•"/>
            </a:pPr>
            <a:r>
              <a:rPr lang="en-US" sz="4547">
                <a:solidFill>
                  <a:srgbClr val="257B70"/>
                </a:solidFill>
                <a:latin typeface="Open Sans"/>
              </a:rPr>
              <a:t>Merge the forests to get the complete final forest. =&gt; connected componenets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699999">
            <a:off x="14259544" y="-1205751"/>
            <a:ext cx="7066312" cy="482275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63970" y="180975"/>
            <a:ext cx="10360061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257B70"/>
                </a:solidFill>
                <a:latin typeface="Open Sans"/>
              </a:rPr>
              <a:t>1st Formulation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36369" y="1928390"/>
            <a:ext cx="12919153" cy="663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5"/>
              </a:lnSpc>
            </a:pPr>
            <a:r>
              <a:rPr lang="en-US" sz="3889">
                <a:solidFill>
                  <a:srgbClr val="257B70"/>
                </a:solidFill>
                <a:latin typeface="Open Sans Bold"/>
              </a:rPr>
              <a:t>Row wise partitioning of the adjacency matrix.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5570" t="0" r="0" b="0"/>
          <a:stretch>
            <a:fillRect/>
          </a:stretch>
        </p:blipFill>
        <p:spPr>
          <a:xfrm flipH="false" flipV="false" rot="0">
            <a:off x="1458381" y="4461793"/>
            <a:ext cx="5850487" cy="385264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727963" y="4461793"/>
            <a:ext cx="4376134" cy="443653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200374" y="3561921"/>
            <a:ext cx="3431312" cy="56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3291">
                <a:solidFill>
                  <a:srgbClr val="257B70"/>
                </a:solidFill>
                <a:latin typeface="Open Sans"/>
              </a:rPr>
              <a:t>Adjacency Matrix: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2334627">
            <a:off x="-3413380" y="-1363435"/>
            <a:ext cx="7066312" cy="48227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75489" y="754718"/>
            <a:ext cx="10735028" cy="137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0"/>
              </a:lnSpc>
            </a:pPr>
            <a:r>
              <a:rPr lang="en-US" sz="10250">
                <a:solidFill>
                  <a:srgbClr val="257B70"/>
                </a:solidFill>
                <a:latin typeface="Bebas Neue"/>
              </a:rPr>
              <a:t>OUR PRESENTATION FLOW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460804" y="7620487"/>
            <a:ext cx="12058022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7510883" y="-4546322"/>
            <a:ext cx="12058022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92284" y="3174100"/>
            <a:ext cx="16473087" cy="5004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20926" indent="-510463" lvl="1">
              <a:lnSpc>
                <a:spcPts val="6620"/>
              </a:lnSpc>
              <a:buFont typeface="Arial"/>
              <a:buChar char="•"/>
            </a:pPr>
            <a:r>
              <a:rPr lang="en-US" sz="4728">
                <a:solidFill>
                  <a:srgbClr val="257B70"/>
                </a:solidFill>
                <a:latin typeface="Open Sans Light Bold"/>
              </a:rPr>
              <a:t>BFS - algebraic way </a:t>
            </a:r>
          </a:p>
          <a:p>
            <a:pPr marL="1020926" indent="-510463" lvl="1">
              <a:lnSpc>
                <a:spcPts val="6620"/>
              </a:lnSpc>
              <a:buFont typeface="Arial"/>
              <a:buChar char="•"/>
            </a:pPr>
            <a:r>
              <a:rPr lang="en-US" sz="4728">
                <a:solidFill>
                  <a:srgbClr val="257B70"/>
                </a:solidFill>
                <a:latin typeface="Open Sans Light Bold"/>
              </a:rPr>
              <a:t>using BFS and finding Predecessors and Descendants</a:t>
            </a:r>
          </a:p>
          <a:p>
            <a:pPr marL="1020926" indent="-510463" lvl="1">
              <a:lnSpc>
                <a:spcPts val="6620"/>
              </a:lnSpc>
              <a:buFont typeface="Arial"/>
              <a:buChar char="•"/>
            </a:pPr>
            <a:r>
              <a:rPr lang="en-US" sz="4728">
                <a:solidFill>
                  <a:srgbClr val="257B70"/>
                </a:solidFill>
                <a:latin typeface="Open Sans Light Bold"/>
              </a:rPr>
              <a:t>SCC - divide and conquer style</a:t>
            </a:r>
          </a:p>
          <a:p>
            <a:pPr marL="1020926" indent="-510463" lvl="1">
              <a:lnSpc>
                <a:spcPts val="6620"/>
              </a:lnSpc>
              <a:buFont typeface="Arial"/>
              <a:buChar char="•"/>
            </a:pPr>
            <a:r>
              <a:rPr lang="en-US" sz="4728">
                <a:solidFill>
                  <a:srgbClr val="257B70"/>
                </a:solidFill>
                <a:latin typeface="Open Sans Light Bold"/>
              </a:rPr>
              <a:t>SCC  - parallelizing the regular DFS algorithm </a:t>
            </a:r>
          </a:p>
          <a:p>
            <a:pPr marL="1020926" indent="-510463" lvl="1">
              <a:lnSpc>
                <a:spcPts val="6620"/>
              </a:lnSpc>
              <a:buFont typeface="Arial"/>
              <a:buChar char="•"/>
            </a:pPr>
            <a:r>
              <a:rPr lang="en-US" sz="4728">
                <a:solidFill>
                  <a:srgbClr val="257B70"/>
                </a:solidFill>
                <a:latin typeface="Open Sans Light Bold"/>
              </a:rPr>
              <a:t>Graph Contraction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933471" y="9248775"/>
            <a:ext cx="10501995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23891">
            <a:off x="15558564" y="-2411379"/>
            <a:ext cx="7066312" cy="4822758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2494511" y="1019175"/>
            <a:ext cx="11235466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078346" y="1561914"/>
            <a:ext cx="7065654" cy="7163172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>
            <a:off x="1464101" y="5143500"/>
            <a:ext cx="8118564" cy="0"/>
          </a:xfrm>
          <a:prstGeom prst="line">
            <a:avLst/>
          </a:prstGeom>
          <a:ln cap="rnd" w="104775">
            <a:solidFill>
              <a:srgbClr val="FF1616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3658" t="0" r="0" b="0"/>
          <a:stretch>
            <a:fillRect/>
          </a:stretch>
        </p:blipFill>
        <p:spPr>
          <a:xfrm flipH="false" flipV="false" rot="0">
            <a:off x="11199700" y="5248275"/>
            <a:ext cx="4028219" cy="314381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5866" t="0" r="0" b="0"/>
          <a:stretch>
            <a:fillRect/>
          </a:stretch>
        </p:blipFill>
        <p:spPr>
          <a:xfrm flipH="false" flipV="false" rot="0">
            <a:off x="11032812" y="1960577"/>
            <a:ext cx="3761596" cy="267712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124152"/>
            <a:ext cx="29047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448434"/>
            <a:ext cx="77521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1616"/>
                </a:solidFill>
                <a:latin typeface="Open Sans"/>
              </a:rPr>
              <a:t>P1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254001"/>
            <a:ext cx="77521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57B70"/>
                </a:solidFill>
                <a:latin typeface="Open Sans"/>
              </a:rPr>
              <a:t>P2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334627">
            <a:off x="-5503802" y="-849465"/>
            <a:ext cx="7066312" cy="482275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42474" y="3413558"/>
            <a:ext cx="1543520" cy="108399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63970" y="180975"/>
            <a:ext cx="10360061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257B70"/>
                </a:solidFill>
                <a:latin typeface="Open Sans"/>
              </a:rPr>
              <a:t>2nd Formulation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42474" y="2356017"/>
            <a:ext cx="5391680" cy="61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3632">
                <a:solidFill>
                  <a:srgbClr val="257B70"/>
                </a:solidFill>
                <a:latin typeface="Open Sans"/>
              </a:rPr>
              <a:t>DFS  on each processor: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33239" y="3673920"/>
            <a:ext cx="14038247" cy="506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57B70"/>
                </a:solidFill>
                <a:latin typeface="Open Sans"/>
              </a:rPr>
              <a:t>=&gt; number of edges or entries of the adjacency matrix visible on each processor 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2781" t="0" r="0" b="0"/>
          <a:stretch>
            <a:fillRect/>
          </a:stretch>
        </p:blipFill>
        <p:spPr>
          <a:xfrm flipH="false" flipV="false" rot="0">
            <a:off x="1517786" y="5990154"/>
            <a:ext cx="4841055" cy="326814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259870" y="5990154"/>
            <a:ext cx="4999430" cy="326814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417791" y="4585826"/>
            <a:ext cx="77521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57B70"/>
                </a:solidFill>
                <a:latin typeface="Open Sans"/>
              </a:rPr>
              <a:t>P1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59585" y="4585826"/>
            <a:ext cx="77521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57B70"/>
                </a:solidFill>
                <a:latin typeface="Open Sans"/>
              </a:rPr>
              <a:t>P2</a:t>
            </a:r>
          </a:p>
        </p:txBody>
      </p:sp>
      <p:sp>
        <p:nvSpPr>
          <p:cNvPr name="AutoShape 10" id="10"/>
          <p:cNvSpPr/>
          <p:nvPr/>
        </p:nvSpPr>
        <p:spPr>
          <a:xfrm rot="-5400000">
            <a:off x="7086600" y="7148513"/>
            <a:ext cx="4114800" cy="0"/>
          </a:xfrm>
          <a:prstGeom prst="line">
            <a:avLst/>
          </a:prstGeom>
          <a:ln cap="rnd" w="104775">
            <a:solidFill>
              <a:srgbClr val="257B7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2334627">
            <a:off x="14029449" y="-1825858"/>
            <a:ext cx="7066312" cy="482275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077215"/>
            <a:ext cx="16230600" cy="3006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3187" indent="-461593" lvl="1">
              <a:lnSpc>
                <a:spcPts val="5986"/>
              </a:lnSpc>
              <a:buFont typeface="Arial"/>
              <a:buChar char="•"/>
            </a:pPr>
            <a:r>
              <a:rPr lang="en-US" sz="4275">
                <a:solidFill>
                  <a:srgbClr val="257B70"/>
                </a:solidFill>
                <a:latin typeface="Open Sans"/>
              </a:rPr>
              <a:t>Merge the forests: Union find data structure.</a:t>
            </a:r>
          </a:p>
          <a:p>
            <a:pPr marL="1846374" indent="-615458" lvl="2">
              <a:lnSpc>
                <a:spcPts val="5986"/>
              </a:lnSpc>
              <a:buFont typeface="Arial"/>
              <a:buChar char="⚬"/>
            </a:pPr>
            <a:r>
              <a:rPr lang="en-US" sz="4275">
                <a:solidFill>
                  <a:srgbClr val="257B70"/>
                </a:solidFill>
                <a:latin typeface="Open Sans"/>
              </a:rPr>
              <a:t>find(u) - Identify the set it belongs to.</a:t>
            </a:r>
          </a:p>
          <a:p>
            <a:pPr marL="1846374" indent="-615458" lvl="2">
              <a:lnSpc>
                <a:spcPts val="5986"/>
              </a:lnSpc>
              <a:buFont typeface="Arial"/>
              <a:buChar char="⚬"/>
            </a:pPr>
            <a:r>
              <a:rPr lang="en-US" sz="4275">
                <a:solidFill>
                  <a:srgbClr val="257B70"/>
                </a:solidFill>
                <a:latin typeface="Open Sans"/>
              </a:rPr>
              <a:t>Merge(u,v) - Union/Merge the sets if u and v belongs to different sets.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963970" y="180975"/>
            <a:ext cx="10360061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257B70"/>
                </a:solidFill>
                <a:latin typeface="Open Sans"/>
              </a:rPr>
              <a:t>3rd Formulation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334627">
            <a:off x="-3833035" y="7875621"/>
            <a:ext cx="7066312" cy="482275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62402" y="1028700"/>
            <a:ext cx="13081911" cy="770486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15027"/>
            <a:ext cx="16230600" cy="7171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80927" indent="-490464" lvl="1">
              <a:lnSpc>
                <a:spcPts val="6360"/>
              </a:lnSpc>
              <a:buFont typeface="Arial"/>
              <a:buChar char="•"/>
            </a:pPr>
            <a:r>
              <a:rPr lang="en-US" sz="4543">
                <a:solidFill>
                  <a:srgbClr val="257B70"/>
                </a:solidFill>
                <a:latin typeface="Open Sans"/>
              </a:rPr>
              <a:t>Merge A into B (update B)</a:t>
            </a:r>
          </a:p>
          <a:p>
            <a:pPr marL="980927" indent="-490464" lvl="1">
              <a:lnSpc>
                <a:spcPts val="6360"/>
              </a:lnSpc>
              <a:buFont typeface="Arial"/>
              <a:buChar char="•"/>
            </a:pPr>
            <a:r>
              <a:rPr lang="en-US" sz="4543">
                <a:solidFill>
                  <a:srgbClr val="257B70"/>
                </a:solidFill>
                <a:latin typeface="Open Sans"/>
              </a:rPr>
              <a:t>Given two forests A &amp; B:</a:t>
            </a:r>
          </a:p>
          <a:p>
            <a:pPr>
              <a:lnSpc>
                <a:spcPts val="6360"/>
              </a:lnSpc>
            </a:pPr>
            <a:r>
              <a:rPr lang="en-US" sz="4543">
                <a:solidFill>
                  <a:srgbClr val="257B70"/>
                </a:solidFill>
                <a:latin typeface="Open Sans"/>
              </a:rPr>
              <a:t>              For each edge (u,v) in A:</a:t>
            </a:r>
          </a:p>
          <a:p>
            <a:pPr>
              <a:lnSpc>
                <a:spcPts val="6360"/>
              </a:lnSpc>
            </a:pPr>
            <a:r>
              <a:rPr lang="en-US" sz="4543">
                <a:solidFill>
                  <a:srgbClr val="257B70"/>
                </a:solidFill>
                <a:latin typeface="Open Sans"/>
              </a:rPr>
              <a:t>                     x = find(u) in B</a:t>
            </a:r>
          </a:p>
          <a:p>
            <a:pPr>
              <a:lnSpc>
                <a:spcPts val="6360"/>
              </a:lnSpc>
            </a:pPr>
            <a:r>
              <a:rPr lang="en-US" sz="4543">
                <a:solidFill>
                  <a:srgbClr val="257B70"/>
                </a:solidFill>
                <a:latin typeface="Open Sans"/>
              </a:rPr>
              <a:t>                     y = find(v) in B</a:t>
            </a:r>
          </a:p>
          <a:p>
            <a:pPr>
              <a:lnSpc>
                <a:spcPts val="6360"/>
              </a:lnSpc>
            </a:pPr>
            <a:r>
              <a:rPr lang="en-US" sz="4543">
                <a:solidFill>
                  <a:srgbClr val="257B70"/>
                </a:solidFill>
                <a:latin typeface="Open Sans"/>
              </a:rPr>
              <a:t>                     if x != y:</a:t>
            </a:r>
          </a:p>
          <a:p>
            <a:pPr>
              <a:lnSpc>
                <a:spcPts val="6360"/>
              </a:lnSpc>
            </a:pPr>
            <a:r>
              <a:rPr lang="en-US" sz="4543">
                <a:solidFill>
                  <a:srgbClr val="257B70"/>
                </a:solidFill>
                <a:latin typeface="Open Sans"/>
              </a:rPr>
              <a:t>                        Merge(x,y) in B</a:t>
            </a:r>
          </a:p>
          <a:p>
            <a:pPr marL="980927" indent="-490464" lvl="1">
              <a:lnSpc>
                <a:spcPts val="6360"/>
              </a:lnSpc>
              <a:buFont typeface="Arial"/>
              <a:buChar char="•"/>
            </a:pPr>
            <a:r>
              <a:rPr lang="en-US" sz="4543">
                <a:solidFill>
                  <a:srgbClr val="257B70"/>
                </a:solidFill>
                <a:latin typeface="Open Sans"/>
              </a:rPr>
              <a:t>We need to get log(p) iterations to get the final set/forest.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933471" y="9248775"/>
            <a:ext cx="10501995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2494511" y="1019175"/>
            <a:ext cx="11235466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9124152"/>
            <a:ext cx="29047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89032" y="1297814"/>
            <a:ext cx="1090993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257B70"/>
                </a:solidFill>
                <a:latin typeface="Open Sans Extra Bold"/>
              </a:rPr>
              <a:t>Graph Contraction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4350" y="4500631"/>
            <a:ext cx="17259300" cy="199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ABeeZee"/>
              </a:rPr>
              <a:t>Contraction is a common operation in recursive compu?tations on graphs, appearing, for example, in some graph partitioning algorithms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ABeeZee"/>
              </a:rPr>
              <a:t>and in numerical multigrid solvers.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933471" y="9248775"/>
            <a:ext cx="10501995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2494511" y="1019175"/>
            <a:ext cx="11235466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9124152"/>
            <a:ext cx="29047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1241" y="3279777"/>
            <a:ext cx="14454307" cy="159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9"/>
              </a:lnSpc>
              <a:spcBef>
                <a:spcPct val="0"/>
              </a:spcBef>
            </a:pPr>
            <a:r>
              <a:rPr lang="en-US" sz="4506">
                <a:solidFill>
                  <a:srgbClr val="000000"/>
                </a:solidFill>
                <a:latin typeface="ABeeZee"/>
              </a:rPr>
              <a:t>G</a:t>
            </a:r>
            <a:r>
              <a:rPr lang="en-US" sz="4506">
                <a:solidFill>
                  <a:srgbClr val="000000"/>
                </a:solidFill>
                <a:latin typeface="ABeeZee"/>
              </a:rPr>
              <a:t>raph contraction can be implemented in parallel by</a:t>
            </a:r>
          </a:p>
          <a:p>
            <a:pPr algn="ctr">
              <a:lnSpc>
                <a:spcPts val="6309"/>
              </a:lnSpc>
              <a:spcBef>
                <a:spcPct val="0"/>
              </a:spcBef>
            </a:pPr>
            <a:r>
              <a:rPr lang="en-US" sz="4506">
                <a:solidFill>
                  <a:srgbClr val="000000"/>
                </a:solidFill>
                <a:latin typeface="ABeeZee"/>
              </a:rPr>
              <a:t>sparse matrix multiplication.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206416" y="5458847"/>
            <a:ext cx="20270176" cy="83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4"/>
              </a:lnSpc>
              <a:spcBef>
                <a:spcPct val="0"/>
              </a:spcBef>
            </a:pPr>
            <a:r>
              <a:rPr lang="en-US" sz="4817">
                <a:solidFill>
                  <a:srgbClr val="000000"/>
                </a:solidFill>
                <a:latin typeface="ABeeZee"/>
              </a:rPr>
              <a:t>The input is a graph and an </a:t>
            </a:r>
            <a:r>
              <a:rPr lang="en-US" sz="4817">
                <a:solidFill>
                  <a:srgbClr val="000000"/>
                </a:solidFill>
                <a:latin typeface="ABeeZee Bold"/>
              </a:rPr>
              <a:t>integer label</a:t>
            </a:r>
            <a:r>
              <a:rPr lang="en-US" sz="4817">
                <a:solidFill>
                  <a:srgbClr val="000000"/>
                </a:solidFill>
                <a:latin typeface="ABeeZee"/>
              </a:rPr>
              <a:t> for each node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27557" y="6875835"/>
            <a:ext cx="10002560" cy="83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4"/>
              </a:lnSpc>
              <a:spcBef>
                <a:spcPct val="0"/>
              </a:spcBef>
            </a:pPr>
            <a:r>
              <a:rPr lang="en-US" sz="4817">
                <a:solidFill>
                  <a:srgbClr val="000000"/>
                </a:solidFill>
                <a:latin typeface="ABeeZee"/>
              </a:rPr>
              <a:t>merges nodes with the same label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933471" y="9248775"/>
            <a:ext cx="10501995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2494511" y="1019175"/>
            <a:ext cx="11235466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09616" y="4276715"/>
            <a:ext cx="5077537" cy="397194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487153" y="4989115"/>
            <a:ext cx="5658141" cy="373196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886363" y="5676373"/>
            <a:ext cx="5725234" cy="235744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3240" t="31131" r="4758" b="17112"/>
          <a:stretch>
            <a:fillRect/>
          </a:stretch>
        </p:blipFill>
        <p:spPr>
          <a:xfrm flipH="false" flipV="false" rot="0">
            <a:off x="6069882" y="3479993"/>
            <a:ext cx="8365585" cy="79672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124152"/>
            <a:ext cx="29047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774" y="1326502"/>
            <a:ext cx="18020452" cy="174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3"/>
              </a:lnSpc>
              <a:spcBef>
                <a:spcPct val="0"/>
              </a:spcBef>
            </a:pPr>
          </a:p>
          <a:p>
            <a:pPr algn="ctr">
              <a:lnSpc>
                <a:spcPts val="4673"/>
              </a:lnSpc>
              <a:spcBef>
                <a:spcPct val="0"/>
              </a:spcBef>
            </a:pPr>
            <a:r>
              <a:rPr lang="en-US" sz="3338">
                <a:solidFill>
                  <a:srgbClr val="000000"/>
                </a:solidFill>
                <a:latin typeface="ABeeZee"/>
              </a:rPr>
              <a:t>We from the sparse matrix S, which has a column for every node of the input graph</a:t>
            </a:r>
          </a:p>
          <a:p>
            <a:pPr algn="ctr">
              <a:lnSpc>
                <a:spcPts val="4673"/>
              </a:lnSpc>
              <a:spcBef>
                <a:spcPct val="0"/>
              </a:spcBef>
            </a:pPr>
            <a:r>
              <a:rPr lang="en-US" sz="3338">
                <a:solidFill>
                  <a:srgbClr val="000000"/>
                </a:solidFill>
                <a:latin typeface="ABeeZee"/>
              </a:rPr>
              <a:t>and a row for every node of the quotient graph.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933471" y="9248775"/>
            <a:ext cx="10501995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2494511" y="1019175"/>
            <a:ext cx="11235466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9124152"/>
            <a:ext cx="29047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936" t="12770" r="0" b="0"/>
          <a:stretch>
            <a:fillRect/>
          </a:stretch>
        </p:blipFill>
        <p:spPr>
          <a:xfrm flipH="false" flipV="false" rot="0">
            <a:off x="3901817" y="1502056"/>
            <a:ext cx="10484366" cy="540242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561116" y="7304526"/>
            <a:ext cx="39041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Complexity is 2*n^3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933471" y="9248775"/>
            <a:ext cx="10501995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23891">
            <a:off x="13835663" y="-1964222"/>
            <a:ext cx="7066312" cy="4822758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2494511" y="1019175"/>
            <a:ext cx="11235466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336197" y="2103948"/>
            <a:ext cx="4587531" cy="233650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35000" y="2116612"/>
            <a:ext cx="5479815" cy="229798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512890" y="2098289"/>
            <a:ext cx="3462463" cy="231951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90358" y="5972310"/>
            <a:ext cx="2475169" cy="127471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25475" y="4910515"/>
            <a:ext cx="6483885" cy="330235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897406" y="5143500"/>
            <a:ext cx="5339844" cy="2774625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028700" y="2967565"/>
            <a:ext cx="4716947" cy="552655"/>
            <a:chOff x="0" y="0"/>
            <a:chExt cx="1242324" cy="145555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242323" cy="145555"/>
            </a:xfrm>
            <a:custGeom>
              <a:avLst/>
              <a:gdLst/>
              <a:ahLst/>
              <a:cxnLst/>
              <a:rect r="r" b="b" t="t" l="l"/>
              <a:pathLst>
                <a:path h="145555" w="1242323">
                  <a:moveTo>
                    <a:pt x="0" y="0"/>
                  </a:moveTo>
                  <a:lnTo>
                    <a:pt x="1242323" y="0"/>
                  </a:lnTo>
                  <a:lnTo>
                    <a:pt x="1242323" y="145555"/>
                  </a:lnTo>
                  <a:lnTo>
                    <a:pt x="0" y="145555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699883" y="2414910"/>
            <a:ext cx="1713116" cy="1724306"/>
            <a:chOff x="0" y="0"/>
            <a:chExt cx="451191" cy="454138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51191" cy="454138"/>
            </a:xfrm>
            <a:custGeom>
              <a:avLst/>
              <a:gdLst/>
              <a:ahLst/>
              <a:cxnLst/>
              <a:rect r="r" b="b" t="t" l="l"/>
              <a:pathLst>
                <a:path h="454138" w="451191">
                  <a:moveTo>
                    <a:pt x="0" y="0"/>
                  </a:moveTo>
                  <a:lnTo>
                    <a:pt x="451191" y="0"/>
                  </a:lnTo>
                  <a:lnTo>
                    <a:pt x="451191" y="454138"/>
                  </a:lnTo>
                  <a:lnTo>
                    <a:pt x="0" y="45413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578994" y="2896572"/>
            <a:ext cx="4110404" cy="741508"/>
            <a:chOff x="0" y="0"/>
            <a:chExt cx="1082576" cy="195294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082576" cy="195294"/>
            </a:xfrm>
            <a:custGeom>
              <a:avLst/>
              <a:gdLst/>
              <a:ahLst/>
              <a:cxnLst/>
              <a:rect r="r" b="b" t="t" l="l"/>
              <a:pathLst>
                <a:path h="195294" w="1082576">
                  <a:moveTo>
                    <a:pt x="0" y="0"/>
                  </a:moveTo>
                  <a:lnTo>
                    <a:pt x="1082576" y="0"/>
                  </a:lnTo>
                  <a:lnTo>
                    <a:pt x="1082576" y="195294"/>
                  </a:lnTo>
                  <a:lnTo>
                    <a:pt x="0" y="195294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817310" y="2254413"/>
            <a:ext cx="853623" cy="1851632"/>
            <a:chOff x="0" y="0"/>
            <a:chExt cx="224822" cy="487673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224822" cy="487673"/>
            </a:xfrm>
            <a:custGeom>
              <a:avLst/>
              <a:gdLst/>
              <a:ahLst/>
              <a:cxnLst/>
              <a:rect r="r" b="b" t="t" l="l"/>
              <a:pathLst>
                <a:path h="487673" w="224822">
                  <a:moveTo>
                    <a:pt x="0" y="0"/>
                  </a:moveTo>
                  <a:lnTo>
                    <a:pt x="224822" y="0"/>
                  </a:lnTo>
                  <a:lnTo>
                    <a:pt x="224822" y="487673"/>
                  </a:lnTo>
                  <a:lnTo>
                    <a:pt x="0" y="487673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4700948" y="1826106"/>
            <a:ext cx="2685787" cy="1141459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28700" y="9124152"/>
            <a:ext cx="29047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18863" y="1606919"/>
            <a:ext cx="9495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3 X 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987944" y="1502573"/>
            <a:ext cx="9495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4 X 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624478" y="1502573"/>
            <a:ext cx="9495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4 X 3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8937468" y="499916"/>
            <a:ext cx="4505869" cy="19149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460804" y="7620487"/>
            <a:ext cx="12058022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7510883" y="-4546322"/>
            <a:ext cx="12058022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721277" y="2969491"/>
            <a:ext cx="4768538" cy="313447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643404">
            <a:off x="14394645" y="6177907"/>
            <a:ext cx="741728" cy="20953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547139" y="754718"/>
            <a:ext cx="9563377" cy="137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0"/>
              </a:lnSpc>
            </a:pPr>
            <a:r>
              <a:rPr lang="en-US" sz="10250">
                <a:solidFill>
                  <a:srgbClr val="257B70"/>
                </a:solidFill>
                <a:latin typeface="Bebas Neue"/>
              </a:rPr>
              <a:t>BREADTH-FIRST SEARCH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38151" y="2062828"/>
            <a:ext cx="4621149" cy="62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0"/>
              </a:lnSpc>
            </a:pPr>
            <a:r>
              <a:rPr lang="en-US" sz="3650">
                <a:solidFill>
                  <a:srgbClr val="257B70"/>
                </a:solidFill>
                <a:latin typeface="Open Sans"/>
              </a:rPr>
              <a:t>Using  Matrix Algebra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88422" y="2994052"/>
            <a:ext cx="2071452" cy="68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5"/>
              </a:lnSpc>
            </a:pPr>
            <a:r>
              <a:rPr lang="en-US" sz="4025">
                <a:solidFill>
                  <a:srgbClr val="257B70"/>
                </a:solidFill>
                <a:latin typeface="Open Sans"/>
              </a:rPr>
              <a:t>level = 0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88422" y="5018235"/>
            <a:ext cx="173152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57B70"/>
                </a:solidFill>
                <a:latin typeface="Open Sans"/>
              </a:rPr>
              <a:t>d = [ 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89757" y="6612398"/>
            <a:ext cx="1415789" cy="504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9">
                <a:solidFill>
                  <a:srgbClr val="257B70"/>
                </a:solidFill>
                <a:latin typeface="Open Sans"/>
              </a:rPr>
              <a:t>Frontier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82314" y="3094377"/>
            <a:ext cx="4246514" cy="507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1"/>
              </a:lnSpc>
            </a:pPr>
            <a:r>
              <a:rPr lang="en-US" sz="2958">
                <a:solidFill>
                  <a:srgbClr val="257B70"/>
                </a:solidFill>
                <a:latin typeface="Open Sans"/>
              </a:rPr>
              <a:t>we will start from level 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47139" y="5401358"/>
            <a:ext cx="7600745" cy="50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5"/>
              </a:lnSpc>
            </a:pPr>
            <a:r>
              <a:rPr lang="en-US" sz="2996">
                <a:solidFill>
                  <a:srgbClr val="257B70"/>
                </a:solidFill>
                <a:latin typeface="Open Sans"/>
              </a:rPr>
              <a:t>take an Array D i.e distance from the Root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59874" y="6046814"/>
            <a:ext cx="7835204" cy="109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133">
                <a:solidFill>
                  <a:srgbClr val="257B70"/>
                </a:solidFill>
                <a:latin typeface="Open Sans"/>
              </a:rPr>
              <a:t>or the level of the particular node in the bfs tree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88422" y="7525237"/>
            <a:ext cx="120753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57B70"/>
                </a:solidFill>
                <a:latin typeface="Open Sans"/>
              </a:rPr>
              <a:t>f=[ ]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02714" y="7833218"/>
            <a:ext cx="10187043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257B70"/>
                </a:solidFill>
                <a:latin typeface="Open Sans"/>
              </a:rPr>
              <a:t>frontier is the last set of nodes  labeled  with latest level.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47139" y="8409157"/>
            <a:ext cx="6363724" cy="470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4"/>
              </a:lnSpc>
            </a:pPr>
            <a:r>
              <a:rPr lang="en-US" sz="2774">
                <a:solidFill>
                  <a:srgbClr val="257B70"/>
                </a:solidFill>
                <a:latin typeface="Open Sans"/>
              </a:rPr>
              <a:t>The node that we are goin to start with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34996" y="9201150"/>
            <a:ext cx="7988010" cy="889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3"/>
              </a:lnSpc>
            </a:pPr>
            <a:r>
              <a:rPr lang="en-US" sz="2523">
                <a:solidFill>
                  <a:srgbClr val="257B70"/>
                </a:solidFill>
                <a:latin typeface="Open Sans"/>
              </a:rPr>
              <a:t>In the next iteration we are going to explore all the neighbours of the frontier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933471" y="9248775"/>
            <a:ext cx="10501995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23891">
            <a:off x="13654522" y="-2456663"/>
            <a:ext cx="7066312" cy="4822758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2494511" y="1019175"/>
            <a:ext cx="11235466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9124152"/>
            <a:ext cx="29047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33400" y="2984051"/>
            <a:ext cx="6926795" cy="555880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60195" y="4570113"/>
            <a:ext cx="3051037" cy="157128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5173" t="77" r="667" b="3234"/>
          <a:stretch>
            <a:fillRect/>
          </a:stretch>
        </p:blipFill>
        <p:spPr>
          <a:xfrm flipH="false" flipV="false" rot="0">
            <a:off x="10723295" y="2432643"/>
            <a:ext cx="7424343" cy="584622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50851" y="1407866"/>
            <a:ext cx="1472278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OUTPUT from our MATLAB implementation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933471" y="9477375"/>
            <a:ext cx="10501995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2494511" y="821055"/>
            <a:ext cx="11235466" cy="0"/>
          </a:xfrm>
          <a:prstGeom prst="line">
            <a:avLst/>
          </a:prstGeom>
          <a:ln cap="flat" w="19050">
            <a:solidFill>
              <a:srgbClr val="196E6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552723" y="1812138"/>
            <a:ext cx="9843854" cy="6662723"/>
            <a:chOff x="0" y="0"/>
            <a:chExt cx="13125138" cy="8883631"/>
          </a:xfrm>
        </p:grpSpPr>
        <p:sp>
          <p:nvSpPr>
            <p:cNvPr name="TextBox 6" id="6"/>
            <p:cNvSpPr txBox="true"/>
            <p:nvPr/>
          </p:nvSpPr>
          <p:spPr>
            <a:xfrm rot="-592460">
              <a:off x="292197" y="1410836"/>
              <a:ext cx="12394802" cy="37499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413"/>
                </a:lnSpc>
                <a:spcBef>
                  <a:spcPct val="0"/>
                </a:spcBef>
              </a:pPr>
              <a:r>
                <a:rPr lang="en-US" sz="20413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-515361">
              <a:off x="1630646" y="4680883"/>
              <a:ext cx="11303848" cy="3377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72"/>
                </a:lnSpc>
                <a:spcBef>
                  <a:spcPct val="0"/>
                </a:spcBef>
              </a:pPr>
              <a:r>
                <a:rPr lang="en-US" sz="18372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9260205"/>
            <a:ext cx="29047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072" t="0" r="0" b="1763"/>
          <a:stretch>
            <a:fillRect/>
          </a:stretch>
        </p:blipFill>
        <p:spPr>
          <a:xfrm flipH="false" flipV="false" rot="0">
            <a:off x="11009374" y="5469020"/>
            <a:ext cx="6645446" cy="43757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6514" t="4525" r="0" b="0"/>
          <a:stretch>
            <a:fillRect/>
          </a:stretch>
        </p:blipFill>
        <p:spPr>
          <a:xfrm flipH="false" flipV="false" rot="0">
            <a:off x="11283160" y="684369"/>
            <a:ext cx="6097874" cy="3701825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285727" y="2242582"/>
            <a:ext cx="13046370" cy="4287225"/>
            <a:chOff x="0" y="0"/>
            <a:chExt cx="17395160" cy="57163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937963"/>
              <a:ext cx="1739516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79"/>
                </a:lnSpc>
              </a:pPr>
              <a:r>
                <a:rPr lang="en-US" sz="5199">
                  <a:solidFill>
                    <a:srgbClr val="257B70"/>
                  </a:solidFill>
                  <a:latin typeface="Open Sans"/>
                </a:rPr>
                <a:t>d = [ 0                               ]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8697580" y="3371228"/>
              <a:ext cx="873934" cy="379764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452872" y="3371228"/>
              <a:ext cx="873934" cy="379764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236037" y="3371228"/>
              <a:ext cx="873934" cy="379764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016837" y="3371228"/>
              <a:ext cx="873934" cy="379764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909136" y="3371228"/>
              <a:ext cx="873934" cy="379764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761935" y="3371228"/>
              <a:ext cx="873934" cy="379764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0" y="-76200"/>
              <a:ext cx="2761935" cy="893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35"/>
                </a:lnSpc>
              </a:pPr>
              <a:r>
                <a:rPr lang="en-US" sz="4025">
                  <a:solidFill>
                    <a:srgbClr val="257B70"/>
                  </a:solidFill>
                  <a:latin typeface="Open Sans"/>
                </a:rPr>
                <a:t>level = 0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961860" y="2024836"/>
              <a:ext cx="8548355" cy="779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17"/>
                </a:lnSpc>
              </a:pPr>
              <a:r>
                <a:rPr lang="en-US" sz="3512">
                  <a:solidFill>
                    <a:srgbClr val="257B70"/>
                  </a:solidFill>
                  <a:latin typeface="Open Sans"/>
                </a:rPr>
                <a:t> 1     2     3     4     5      6     7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0479503" y="3499277"/>
              <a:ext cx="12700" cy="199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599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565256"/>
              <a:ext cx="11200857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79"/>
                </a:lnSpc>
              </a:pPr>
              <a:r>
                <a:rPr lang="en-US" sz="5199">
                  <a:solidFill>
                    <a:srgbClr val="257B70"/>
                  </a:solidFill>
                  <a:latin typeface="Open Sans"/>
                </a:rPr>
                <a:t>f  = [ 1  0  0   0   0   0    0]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34330" y="7197425"/>
            <a:ext cx="862919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7B70"/>
                </a:solidFill>
                <a:latin typeface="Open Sans Light"/>
              </a:rPr>
              <a:t>d - tells the level,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7B70"/>
                </a:solidFill>
                <a:latin typeface="Open Sans Light"/>
              </a:rPr>
              <a:t>infinity means not connected for now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4330" y="8934767"/>
            <a:ext cx="86291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7B70"/>
                </a:solidFill>
                <a:latin typeface="Open Sans Light"/>
              </a:rPr>
              <a:t>f - frontier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44162" y="2411299"/>
            <a:ext cx="15018726" cy="546440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98511" y="7809026"/>
            <a:ext cx="16728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f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29191" y="7809026"/>
            <a:ext cx="3943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f '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57181" y="7789976"/>
            <a:ext cx="5092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f ''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86281" y="453707"/>
            <a:ext cx="7315438" cy="103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257B70"/>
                </a:solidFill>
                <a:latin typeface="Open Sans Bold"/>
              </a:rPr>
              <a:t>frontiers changing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798044" y="2856122"/>
            <a:ext cx="4451897" cy="434714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72396"/>
          <a:stretch>
            <a:fillRect/>
          </a:stretch>
        </p:blipFill>
        <p:spPr>
          <a:xfrm flipH="false" flipV="false" rot="0">
            <a:off x="2804555" y="2856122"/>
            <a:ext cx="510937" cy="56209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373754">
            <a:off x="2268162" y="2194687"/>
            <a:ext cx="1032344" cy="291637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900000">
            <a:off x="3469652" y="3458211"/>
            <a:ext cx="1835871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72396"/>
          <a:stretch>
            <a:fillRect/>
          </a:stretch>
        </p:blipFill>
        <p:spPr>
          <a:xfrm flipH="false" flipV="false" rot="0">
            <a:off x="5459218" y="3742604"/>
            <a:ext cx="510937" cy="56209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668305">
            <a:off x="4959663" y="4629890"/>
            <a:ext cx="1168128" cy="32999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308337" y="1644470"/>
            <a:ext cx="3431312" cy="56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3291">
                <a:solidFill>
                  <a:srgbClr val="257B70"/>
                </a:solidFill>
                <a:latin typeface="Open Sans"/>
              </a:rPr>
              <a:t>Adjacency Matrix: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7862" y="824050"/>
            <a:ext cx="209526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57B70"/>
                </a:solidFill>
                <a:latin typeface="Open Sans"/>
              </a:rPr>
              <a:t>f[j] = 1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7048" y="1941850"/>
            <a:ext cx="1239162" cy="526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7"/>
              </a:lnSpc>
            </a:pPr>
            <a:r>
              <a:rPr lang="en-US" sz="3083">
                <a:solidFill>
                  <a:srgbClr val="257B70"/>
                </a:solidFill>
                <a:latin typeface="Open Sans"/>
              </a:rPr>
              <a:t>node j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70155" y="5086350"/>
            <a:ext cx="1345715" cy="526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7"/>
              </a:lnSpc>
            </a:pPr>
            <a:r>
              <a:rPr lang="en-US" sz="3083">
                <a:solidFill>
                  <a:srgbClr val="257B70"/>
                </a:solidFill>
                <a:latin typeface="Open Sans"/>
              </a:rPr>
              <a:t>node k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5438" y="7442209"/>
            <a:ext cx="24563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57B70"/>
                </a:solidFill>
                <a:latin typeface="Open Sans"/>
              </a:rPr>
              <a:t>u[k] = 1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2096" y="8538854"/>
            <a:ext cx="8234243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257B70"/>
                </a:solidFill>
                <a:latin typeface="Open Sans Light"/>
              </a:rPr>
              <a:t>If  there is some j </a:t>
            </a:r>
            <a:r>
              <a:rPr lang="en-US" sz="3799">
                <a:solidFill>
                  <a:srgbClr val="257B70"/>
                </a:solidFill>
                <a:latin typeface="Open Sans Light Bold"/>
              </a:rPr>
              <a:t>s.t ; f [ j ] &amp; ajk = 1 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7787" y="338910"/>
            <a:ext cx="519541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7B70"/>
                </a:solidFill>
                <a:latin typeface="Open Sans Light"/>
              </a:rPr>
              <a:t>node j is in current frontier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37626" y="7136594"/>
            <a:ext cx="23683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7B70"/>
                </a:solidFill>
                <a:latin typeface="Open Sans Light"/>
              </a:rPr>
              <a:t>new frontier</a:t>
            </a:r>
          </a:p>
        </p:txBody>
      </p:sp>
      <p:sp>
        <p:nvSpPr>
          <p:cNvPr name="AutoShape 16" id="16"/>
          <p:cNvSpPr/>
          <p:nvPr/>
        </p:nvSpPr>
        <p:spPr>
          <a:xfrm rot="-66300">
            <a:off x="5897331" y="5062785"/>
            <a:ext cx="5901262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rot="-1046832">
            <a:off x="4095507" y="7672941"/>
            <a:ext cx="1578428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5117299" y="2634386"/>
            <a:ext cx="2579710" cy="39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8"/>
              </a:lnSpc>
            </a:pPr>
            <a:r>
              <a:rPr lang="en-US" sz="2291">
                <a:solidFill>
                  <a:srgbClr val="257B70"/>
                </a:solidFill>
                <a:latin typeface="Open Sans"/>
              </a:rPr>
              <a:t>new node is visited</a:t>
            </a:r>
          </a:p>
        </p:txBody>
      </p:sp>
      <p:sp>
        <p:nvSpPr>
          <p:cNvPr name="TextBox 19" id="19"/>
          <p:cNvSpPr txBox="true"/>
          <p:nvPr/>
        </p:nvSpPr>
        <p:spPr>
          <a:xfrm rot="808255">
            <a:off x="3781388" y="3620106"/>
            <a:ext cx="695147" cy="404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4"/>
              </a:lnSpc>
            </a:pPr>
            <a:r>
              <a:rPr lang="en-US" sz="2403">
                <a:solidFill>
                  <a:srgbClr val="257B70"/>
                </a:solidFill>
                <a:latin typeface="Open Sans"/>
              </a:rPr>
              <a:t>Edge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943470" y="-60272"/>
            <a:ext cx="6164988" cy="21779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51818" y="2511307"/>
            <a:ext cx="248622" cy="202956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3943470" y="2511307"/>
            <a:ext cx="248622" cy="202956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45647" y="4764369"/>
            <a:ext cx="369709" cy="6538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58992" y="2511307"/>
            <a:ext cx="248622" cy="202956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6647833" y="2511307"/>
            <a:ext cx="248622" cy="202956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7640" y="4764369"/>
            <a:ext cx="339989" cy="65382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11055" y="3526091"/>
            <a:ext cx="695464" cy="42684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00906" y="2511307"/>
            <a:ext cx="248622" cy="202956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3863978" y="2511307"/>
            <a:ext cx="248622" cy="202956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21003" y="3216364"/>
            <a:ext cx="496907" cy="65382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4360251" y="3181993"/>
            <a:ext cx="814365" cy="68819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7239355" y="3202648"/>
            <a:ext cx="668449" cy="646886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rot="5399999">
            <a:off x="2101136" y="3526091"/>
            <a:ext cx="1841397" cy="0"/>
          </a:xfrm>
          <a:prstGeom prst="line">
            <a:avLst/>
          </a:prstGeom>
          <a:ln cap="flat" w="4762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5399999">
            <a:off x="2518469" y="3526091"/>
            <a:ext cx="1841397" cy="0"/>
          </a:xfrm>
          <a:prstGeom prst="line">
            <a:avLst/>
          </a:prstGeom>
          <a:ln cap="flat" w="4762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135719" y="3392256"/>
            <a:ext cx="668449" cy="64688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2823318" y="1833846"/>
            <a:ext cx="814365" cy="688196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415355" y="5799195"/>
            <a:ext cx="10348759" cy="63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702">
                <a:solidFill>
                  <a:srgbClr val="257B70"/>
                </a:solidFill>
                <a:latin typeface="Open Sans"/>
              </a:rPr>
              <a:t>The above is not the true form of multiplication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21834" y="9210675"/>
            <a:ext cx="9855976" cy="491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917">
                <a:solidFill>
                  <a:srgbClr val="257B70"/>
                </a:solidFill>
                <a:latin typeface="Open Sans"/>
              </a:rPr>
              <a:t>we do dot product =&gt; matrix-vector product 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68549" y="6951522"/>
            <a:ext cx="191486" cy="1563148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5625476" y="6951522"/>
            <a:ext cx="191486" cy="1563148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183303" y="7001250"/>
            <a:ext cx="175513" cy="1432757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6598991" y="7001250"/>
            <a:ext cx="175513" cy="1432757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51775" y="8591781"/>
            <a:ext cx="240013" cy="461563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09072" y="7729152"/>
            <a:ext cx="490957" cy="301325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49139" y="7012773"/>
            <a:ext cx="175513" cy="1432757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1952577" y="7012773"/>
            <a:ext cx="175513" cy="1432757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29452" y="7496373"/>
            <a:ext cx="350788" cy="461563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2302916" y="7486239"/>
            <a:ext cx="574895" cy="485826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7016571" y="7489297"/>
            <a:ext cx="471886" cy="456664"/>
          </a:xfrm>
          <a:prstGeom prst="rect">
            <a:avLst/>
          </a:prstGeom>
        </p:spPr>
      </p:pic>
      <p:sp>
        <p:nvSpPr>
          <p:cNvPr name="AutoShape 32" id="32"/>
          <p:cNvSpPr/>
          <p:nvPr/>
        </p:nvSpPr>
        <p:spPr>
          <a:xfrm rot="0">
            <a:off x="4302997" y="7822623"/>
            <a:ext cx="1418221" cy="0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rot="0">
            <a:off x="4302997" y="7643570"/>
            <a:ext cx="1418221" cy="0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3462980" y="7630018"/>
            <a:ext cx="514831" cy="498224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4762749" y="6429750"/>
            <a:ext cx="627214" cy="530040"/>
          </a:xfrm>
          <a:prstGeom prst="rect">
            <a:avLst/>
          </a:prstGeom>
        </p:spPr>
      </p:pic>
      <p:sp>
        <p:nvSpPr>
          <p:cNvPr name="AutoShape 36" id="36"/>
          <p:cNvSpPr/>
          <p:nvPr/>
        </p:nvSpPr>
        <p:spPr>
          <a:xfrm rot="0">
            <a:off x="9758788" y="1028700"/>
            <a:ext cx="1344477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7" id="37"/>
          <p:cNvSpPr txBox="true"/>
          <p:nvPr/>
        </p:nvSpPr>
        <p:spPr>
          <a:xfrm rot="0">
            <a:off x="11222564" y="349767"/>
            <a:ext cx="482965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7B70"/>
                </a:solidFill>
                <a:latin typeface="Open Sans Light"/>
              </a:rPr>
              <a:t>u is set to 1 if for some j ,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7B70"/>
                </a:solidFill>
                <a:latin typeface="Open Sans Light"/>
              </a:rPr>
              <a:t>both are 1 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4822552" y="8574857"/>
            <a:ext cx="507608" cy="646689"/>
            <a:chOff x="0" y="0"/>
            <a:chExt cx="676810" cy="862252"/>
          </a:xfrm>
        </p:grpSpPr>
        <p:pic>
          <p:nvPicPr>
            <p:cNvPr name="Picture 39" id="39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190828"/>
              <a:ext cx="379660" cy="671424"/>
            </a:xfrm>
            <a:prstGeom prst="rect">
              <a:avLst/>
            </a:prstGeom>
          </p:spPr>
        </p:pic>
        <p:sp>
          <p:nvSpPr>
            <p:cNvPr name="TextBox 40" id="40"/>
            <p:cNvSpPr txBox="true"/>
            <p:nvPr/>
          </p:nvSpPr>
          <p:spPr>
            <a:xfrm rot="0">
              <a:off x="404113" y="-47625"/>
              <a:ext cx="272697" cy="607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3"/>
                </a:lnSpc>
              </a:pPr>
              <a:r>
                <a:rPr lang="en-US" sz="2781">
                  <a:solidFill>
                    <a:srgbClr val="257B70"/>
                  </a:solidFill>
                  <a:latin typeface="Open Sans Light Bold"/>
                </a:rPr>
                <a:t>T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 rot="5400000">
            <a:off x="5605885" y="3526091"/>
            <a:ext cx="1723499" cy="0"/>
          </a:xfrm>
          <a:prstGeom prst="line">
            <a:avLst/>
          </a:prstGeom>
          <a:ln cap="flat" w="4762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 rot="5306530">
            <a:off x="5913410" y="7703341"/>
            <a:ext cx="1116743" cy="0"/>
          </a:xfrm>
          <a:prstGeom prst="line">
            <a:avLst/>
          </a:prstGeom>
          <a:ln cap="flat" w="4762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713489"/>
            <a:ext cx="11076291" cy="5483245"/>
            <a:chOff x="0" y="0"/>
            <a:chExt cx="14768388" cy="731099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160505" y="2736785"/>
              <a:ext cx="372074" cy="327425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729825" y="2827381"/>
              <a:ext cx="545003" cy="236829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14768388" cy="7377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19"/>
                </a:lnSpc>
              </a:pPr>
              <a:r>
                <a:rPr lang="en-US" sz="3514">
                  <a:solidFill>
                    <a:srgbClr val="257B70"/>
                  </a:solidFill>
                  <a:latin typeface="Open Sans Extra Bold"/>
                </a:rPr>
                <a:t>while (f=0)</a:t>
              </a:r>
            </a:p>
            <a:p>
              <a:pPr>
                <a:lnSpc>
                  <a:spcPts val="4919"/>
                </a:lnSpc>
              </a:pPr>
              <a:r>
                <a:rPr lang="en-US" sz="3514">
                  <a:solidFill>
                    <a:srgbClr val="257B70"/>
                  </a:solidFill>
                  <a:latin typeface="Open Sans Extra Bold"/>
                </a:rPr>
                <a:t>{</a:t>
              </a:r>
            </a:p>
            <a:p>
              <a:pPr>
                <a:lnSpc>
                  <a:spcPts val="4919"/>
                </a:lnSpc>
              </a:pPr>
              <a:r>
                <a:rPr lang="en-US" sz="3514">
                  <a:solidFill>
                    <a:srgbClr val="257B70"/>
                  </a:solidFill>
                  <a:latin typeface="Open Sans Extra Bold"/>
                </a:rPr>
                <a:t>u = A^T * f</a:t>
              </a:r>
            </a:p>
            <a:p>
              <a:pPr>
                <a:lnSpc>
                  <a:spcPts val="4919"/>
                </a:lnSpc>
              </a:pPr>
              <a:r>
                <a:rPr lang="en-US" sz="3514">
                  <a:solidFill>
                    <a:srgbClr val="257B70"/>
                  </a:solidFill>
                  <a:latin typeface="Open Sans Extra Bold"/>
                </a:rPr>
                <a:t>f'  = u &amp; (d         )</a:t>
              </a:r>
            </a:p>
            <a:p>
              <a:pPr>
                <a:lnSpc>
                  <a:spcPts val="4919"/>
                </a:lnSpc>
              </a:pPr>
              <a:r>
                <a:rPr lang="en-US" sz="3514">
                  <a:solidFill>
                    <a:srgbClr val="257B70"/>
                  </a:solidFill>
                  <a:latin typeface="Open Sans Extra Bold"/>
                </a:rPr>
                <a:t>update d with all elements where f' =1 </a:t>
              </a:r>
            </a:p>
            <a:p>
              <a:pPr>
                <a:lnSpc>
                  <a:spcPts val="4919"/>
                </a:lnSpc>
              </a:pPr>
              <a:r>
                <a:rPr lang="en-US" sz="3514">
                  <a:solidFill>
                    <a:srgbClr val="257B70"/>
                  </a:solidFill>
                  <a:latin typeface="Open Sans Extra Bold"/>
                </a:rPr>
                <a:t>set d[.] = level + 1</a:t>
              </a:r>
            </a:p>
            <a:p>
              <a:pPr>
                <a:lnSpc>
                  <a:spcPts val="4919"/>
                </a:lnSpc>
              </a:pPr>
              <a:r>
                <a:rPr lang="en-US" sz="3514">
                  <a:solidFill>
                    <a:srgbClr val="257B70"/>
                  </a:solidFill>
                  <a:latin typeface="Open Sans Extra Bold"/>
                </a:rPr>
                <a:t>level  = level + 1</a:t>
              </a:r>
            </a:p>
            <a:p>
              <a:pPr>
                <a:lnSpc>
                  <a:spcPts val="4919"/>
                </a:lnSpc>
              </a:pPr>
              <a:r>
                <a:rPr lang="en-US" sz="3514">
                  <a:solidFill>
                    <a:srgbClr val="257B70"/>
                  </a:solidFill>
                  <a:latin typeface="Open Sans Extra Bold"/>
                </a:rPr>
                <a:t>f = f'</a:t>
              </a:r>
            </a:p>
            <a:p>
              <a:pPr>
                <a:lnSpc>
                  <a:spcPts val="4919"/>
                </a:lnSpc>
              </a:pPr>
              <a:r>
                <a:rPr lang="en-US" sz="3514">
                  <a:solidFill>
                    <a:srgbClr val="257B70"/>
                  </a:solidFill>
                  <a:latin typeface="Open Sans Extra Bold"/>
                </a:rPr>
                <a:t>}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442399" y="3266400"/>
            <a:ext cx="7629138" cy="2507045"/>
            <a:chOff x="0" y="0"/>
            <a:chExt cx="10172184" cy="334272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716585"/>
              <a:ext cx="10172184" cy="665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57"/>
                </a:lnSpc>
              </a:pPr>
              <a:r>
                <a:rPr lang="en-US" sz="3040">
                  <a:solidFill>
                    <a:srgbClr val="257B70"/>
                  </a:solidFill>
                  <a:latin typeface="Open Sans"/>
                </a:rPr>
                <a:t>d = [ 0                               ]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086092" y="1971396"/>
              <a:ext cx="511051" cy="222075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358223" y="1971396"/>
              <a:ext cx="511051" cy="222075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646653" y="1971396"/>
              <a:ext cx="511051" cy="222075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933701" y="1971396"/>
              <a:ext cx="511051" cy="222075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285949" y="1971396"/>
              <a:ext cx="511051" cy="222075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615100" y="1971396"/>
              <a:ext cx="511051" cy="222075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1615100" cy="516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5"/>
                </a:lnSpc>
              </a:pPr>
              <a:r>
                <a:rPr lang="en-US" sz="2354">
                  <a:solidFill>
                    <a:srgbClr val="257B70"/>
                  </a:solidFill>
                  <a:latin typeface="Open Sans"/>
                </a:rPr>
                <a:t>level = 0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147239" y="1184955"/>
              <a:ext cx="4998830" cy="455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75"/>
                </a:lnSpc>
              </a:pPr>
              <a:r>
                <a:rPr lang="en-US" sz="2053">
                  <a:solidFill>
                    <a:srgbClr val="257B70"/>
                  </a:solidFill>
                  <a:latin typeface="Open Sans"/>
                </a:rPr>
                <a:t> 1     2     3     4     5      6     7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6128109" y="2045714"/>
              <a:ext cx="7427" cy="1164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68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668179"/>
              <a:ext cx="6549935" cy="674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57"/>
                </a:lnSpc>
              </a:pPr>
              <a:r>
                <a:rPr lang="en-US" sz="3040">
                  <a:solidFill>
                    <a:srgbClr val="257B70"/>
                  </a:solidFill>
                  <a:latin typeface="Open Sans"/>
                </a:rPr>
                <a:t>f  = [ 1  0  0   0   0   0    0]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1222" y="3899061"/>
            <a:ext cx="2709769" cy="620861"/>
            <a:chOff x="0" y="0"/>
            <a:chExt cx="713684" cy="163519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713684" cy="163519"/>
            </a:xfrm>
            <a:custGeom>
              <a:avLst/>
              <a:gdLst/>
              <a:ahLst/>
              <a:cxnLst/>
              <a:rect r="r" b="b" t="t" l="l"/>
              <a:pathLst>
                <a:path h="163519" w="713684">
                  <a:moveTo>
                    <a:pt x="0" y="0"/>
                  </a:moveTo>
                  <a:lnTo>
                    <a:pt x="713684" y="0"/>
                  </a:lnTo>
                  <a:lnTo>
                    <a:pt x="713684" y="163519"/>
                  </a:lnTo>
                  <a:lnTo>
                    <a:pt x="0" y="163519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527594" y="644603"/>
            <a:ext cx="9232813" cy="139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0"/>
              </a:lnSpc>
            </a:pPr>
            <a:r>
              <a:rPr lang="en-US" sz="10250">
                <a:solidFill>
                  <a:srgbClr val="257B70"/>
                </a:solidFill>
                <a:latin typeface="Bebas Neue Bold"/>
              </a:rPr>
              <a:t>PSEUDO CODE: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35078" y="8677910"/>
            <a:ext cx="1321784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Time Complexity is n^2 - matrix vector  multiplicsstion takes the max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DAFHBL18aN8</dc:identifier>
  <dcterms:modified xsi:type="dcterms:W3CDTF">2011-08-01T06:04:30Z</dcterms:modified>
  <cp:revision>1</cp:revision>
  <dc:title>DAA</dc:title>
</cp:coreProperties>
</file>